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52" r:id="rId5"/>
    <p:sldMasterId id="2147483651" r:id="rId6"/>
    <p:sldMasterId id="2147483650" r:id="rId7"/>
  </p:sldMasterIdLst>
  <p:notesMasterIdLst>
    <p:notesMasterId r:id="rId43"/>
  </p:notesMasterIdLst>
  <p:handoutMasterIdLst>
    <p:handoutMasterId r:id="rId44"/>
  </p:handoutMasterIdLst>
  <p:sldIdLst>
    <p:sldId id="603" r:id="rId8"/>
    <p:sldId id="600" r:id="rId9"/>
    <p:sldId id="601" r:id="rId10"/>
    <p:sldId id="618" r:id="rId11"/>
    <p:sldId id="531" r:id="rId12"/>
    <p:sldId id="583" r:id="rId13"/>
    <p:sldId id="613" r:id="rId14"/>
    <p:sldId id="614" r:id="rId15"/>
    <p:sldId id="404" r:id="rId16"/>
    <p:sldId id="413" r:id="rId17"/>
    <p:sldId id="454" r:id="rId18"/>
    <p:sldId id="605" r:id="rId19"/>
    <p:sldId id="481" r:id="rId20"/>
    <p:sldId id="475" r:id="rId21"/>
    <p:sldId id="484" r:id="rId22"/>
    <p:sldId id="616" r:id="rId23"/>
    <p:sldId id="566" r:id="rId24"/>
    <p:sldId id="587" r:id="rId25"/>
    <p:sldId id="607" r:id="rId26"/>
    <p:sldId id="606" r:id="rId27"/>
    <p:sldId id="609" r:id="rId28"/>
    <p:sldId id="611" r:id="rId29"/>
    <p:sldId id="567" r:id="rId30"/>
    <p:sldId id="615" r:id="rId31"/>
    <p:sldId id="594" r:id="rId32"/>
    <p:sldId id="593" r:id="rId33"/>
    <p:sldId id="592" r:id="rId34"/>
    <p:sldId id="574" r:id="rId35"/>
    <p:sldId id="617" r:id="rId36"/>
    <p:sldId id="599" r:id="rId37"/>
    <p:sldId id="602" r:id="rId38"/>
    <p:sldId id="585" r:id="rId39"/>
    <p:sldId id="561" r:id="rId40"/>
    <p:sldId id="560" r:id="rId41"/>
    <p:sldId id="612" r:id="rId42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2404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6" orient="horz" pos="4088" userDrawn="1">
          <p15:clr>
            <a:srgbClr val="A4A3A4"/>
          </p15:clr>
        </p15:guide>
        <p15:guide id="7" pos="4830" userDrawn="1">
          <p15:clr>
            <a:srgbClr val="A4A3A4"/>
          </p15:clr>
        </p15:guide>
        <p15:guide id="9" pos="1202" userDrawn="1">
          <p15:clr>
            <a:srgbClr val="A4A3A4"/>
          </p15:clr>
        </p15:guide>
        <p15:guide id="10" pos="4558" userDrawn="1">
          <p15:clr>
            <a:srgbClr val="A4A3A4"/>
          </p15:clr>
        </p15:guide>
        <p15:guide id="11" orient="horz" pos="913" userDrawn="1">
          <p15:clr>
            <a:srgbClr val="A4A3A4"/>
          </p15:clr>
        </p15:guide>
        <p15:guide id="13" orient="horz" pos="822" userDrawn="1">
          <p15:clr>
            <a:srgbClr val="A4A3A4"/>
          </p15:clr>
        </p15:guide>
        <p15:guide id="14" orient="horz" pos="1185" userDrawn="1">
          <p15:clr>
            <a:srgbClr val="A4A3A4"/>
          </p15:clr>
        </p15:guide>
        <p15:guide id="15" orient="horz" pos="1729" userDrawn="1">
          <p15:clr>
            <a:srgbClr val="A4A3A4"/>
          </p15:clr>
        </p15:guide>
        <p15:guide id="16" orient="horz" pos="1003" userDrawn="1">
          <p15:clr>
            <a:srgbClr val="A4A3A4"/>
          </p15:clr>
        </p15:guide>
        <p15:guide id="17" orient="horz" pos="2432" userDrawn="1">
          <p15:clr>
            <a:srgbClr val="A4A3A4"/>
          </p15:clr>
        </p15:guide>
        <p15:guide id="18" pos="1587" userDrawn="1">
          <p15:clr>
            <a:srgbClr val="A4A3A4"/>
          </p15:clr>
        </p15:guide>
        <p15:guide id="19" orient="horz" pos="1298" userDrawn="1">
          <p15:clr>
            <a:srgbClr val="A4A3A4"/>
          </p15:clr>
        </p15:guide>
        <p15:guide id="20" pos="5534" userDrawn="1">
          <p15:clr>
            <a:srgbClr val="A4A3A4"/>
          </p15:clr>
        </p15:guide>
        <p15:guide id="21" pos="2767" userDrawn="1">
          <p15:clr>
            <a:srgbClr val="A4A3A4"/>
          </p15:clr>
        </p15:guide>
        <p15:guide id="22" orient="horz" pos="31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1" userDrawn="1">
          <p15:clr>
            <a:srgbClr val="A4A3A4"/>
          </p15:clr>
        </p15:guide>
        <p15:guide id="2" pos="2039" userDrawn="1">
          <p15:clr>
            <a:srgbClr val="A4A3A4"/>
          </p15:clr>
        </p15:guide>
        <p15:guide id="3" orient="horz" pos="3133" userDrawn="1">
          <p15:clr>
            <a:srgbClr val="A4A3A4"/>
          </p15:clr>
        </p15:guide>
        <p15:guide id="4" pos="2159" userDrawn="1">
          <p15:clr>
            <a:srgbClr val="A4A3A4"/>
          </p15:clr>
        </p15:guide>
        <p15:guide id="5" orient="horz" pos="3005" userDrawn="1">
          <p15:clr>
            <a:srgbClr val="A4A3A4"/>
          </p15:clr>
        </p15:guide>
        <p15:guide id="6" orient="horz" pos="3127" userDrawn="1">
          <p15:clr>
            <a:srgbClr val="A4A3A4"/>
          </p15:clr>
        </p15:guide>
        <p15:guide id="7" pos="2021" userDrawn="1">
          <p15:clr>
            <a:srgbClr val="A4A3A4"/>
          </p15:clr>
        </p15:guide>
        <p15:guide id="8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ina Sylvie" initials="A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E90"/>
    <a:srgbClr val="0070BA"/>
    <a:srgbClr val="CDBBAB"/>
    <a:srgbClr val="9E6844"/>
    <a:srgbClr val="2A7941"/>
    <a:srgbClr val="CC0099"/>
    <a:srgbClr val="6E6E6E"/>
    <a:srgbClr val="FF00FF"/>
    <a:srgbClr val="FC80FF"/>
    <a:srgbClr val="FCBF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07" autoAdjust="0"/>
    <p:restoredTop sz="96857" autoAdjust="0"/>
  </p:normalViewPr>
  <p:slideViewPr>
    <p:cSldViewPr snapToGrid="0">
      <p:cViewPr varScale="1">
        <p:scale>
          <a:sx n="148" d="100"/>
          <a:sy n="148" d="100"/>
        </p:scale>
        <p:origin x="2312" y="184"/>
      </p:cViewPr>
      <p:guideLst>
        <p:guide orient="horz" pos="2137"/>
        <p:guide pos="2880"/>
        <p:guide pos="204"/>
        <p:guide pos="2404"/>
        <p:guide orient="horz" pos="255"/>
        <p:guide orient="horz" pos="4088"/>
        <p:guide pos="4830"/>
        <p:guide pos="1202"/>
        <p:guide pos="4558"/>
        <p:guide orient="horz" pos="913"/>
        <p:guide orient="horz" pos="822"/>
        <p:guide orient="horz" pos="1185"/>
        <p:guide orient="horz" pos="1729"/>
        <p:guide orient="horz" pos="1003"/>
        <p:guide orient="horz" pos="2432"/>
        <p:guide pos="1587"/>
        <p:guide orient="horz" pos="1298"/>
        <p:guide pos="5534"/>
        <p:guide pos="2767"/>
        <p:guide orient="horz" pos="31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56" y="176"/>
      </p:cViewPr>
      <p:guideLst>
        <p:guide orient="horz" pos="3011"/>
        <p:guide pos="2039"/>
        <p:guide orient="horz" pos="3133"/>
        <p:guide pos="2159"/>
        <p:guide orient="horz" pos="3005"/>
        <p:guide orient="horz" pos="3127"/>
        <p:guide pos="2021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9" Type="http://schemas.openxmlformats.org/officeDocument/2006/relationships/slide" Target="slides/slide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23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t" anchorCtr="0" compatLnSpc="1">
            <a:prstTxWarp prst="textNoShape">
              <a:avLst/>
            </a:prstTxWarp>
          </a:bodyPr>
          <a:lstStyle>
            <a:lvl1pPr defTabSz="917058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latin typeface="TCL Courant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447" y="2"/>
            <a:ext cx="294362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t" anchorCtr="0" compatLnSpc="1">
            <a:prstTxWarp prst="textNoShape">
              <a:avLst/>
            </a:prstTxWarp>
          </a:bodyPr>
          <a:lstStyle>
            <a:lvl1pPr algn="r" defTabSz="917058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latin typeface="TCL Courant" charset="0"/>
            </a:endParaRP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987"/>
            <a:ext cx="294523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b" anchorCtr="0" compatLnSpc="1">
            <a:prstTxWarp prst="textNoShape">
              <a:avLst/>
            </a:prstTxWarp>
          </a:bodyPr>
          <a:lstStyle>
            <a:lvl1pPr defTabSz="917058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latin typeface="TCL Courant" charset="0"/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447" y="9429987"/>
            <a:ext cx="294362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b" anchorCtr="0" compatLnSpc="1">
            <a:prstTxWarp prst="textNoShape">
              <a:avLst/>
            </a:prstTxWarp>
          </a:bodyPr>
          <a:lstStyle>
            <a:lvl1pPr algn="r" defTabSz="917058">
              <a:defRPr sz="1000">
                <a:latin typeface="Arial" charset="0"/>
              </a:defRPr>
            </a:lvl1pPr>
          </a:lstStyle>
          <a:p>
            <a:pPr>
              <a:defRPr/>
            </a:pPr>
            <a:fld id="{BFFAA1E6-C7F7-49AC-815E-11223391C46E}" type="slidenum">
              <a:rPr lang="fr-FR">
                <a:latin typeface="TCL Courant" charset="0"/>
              </a:rPr>
              <a:pPr>
                <a:defRPr/>
              </a:pPr>
              <a:t>‹#›</a:t>
            </a:fld>
            <a:endParaRPr lang="fr-FR" dirty="0">
              <a:latin typeface="TCL Couran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261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23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t" anchorCtr="0" compatLnSpc="1">
            <a:prstTxWarp prst="textNoShape">
              <a:avLst/>
            </a:prstTxWarp>
          </a:bodyPr>
          <a:lstStyle>
            <a:lvl1pPr defTabSz="917058">
              <a:defRPr sz="1000"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447" y="2"/>
            <a:ext cx="294362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t" anchorCtr="0" compatLnSpc="1">
            <a:prstTxWarp prst="textNoShape">
              <a:avLst/>
            </a:prstTxWarp>
          </a:bodyPr>
          <a:lstStyle>
            <a:lvl1pPr algn="r" defTabSz="917058">
              <a:defRPr sz="1000"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412" y="4714996"/>
            <a:ext cx="5436853" cy="446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dirty="0" smtClean="0"/>
              <a:t>Cliquez pour modifier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  <a:p>
            <a:pPr lvl="4"/>
            <a:r>
              <a:rPr lang="fr-FR" noProof="0" dirty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987"/>
            <a:ext cx="294523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b" anchorCtr="0" compatLnSpc="1">
            <a:prstTxWarp prst="textNoShape">
              <a:avLst/>
            </a:prstTxWarp>
          </a:bodyPr>
          <a:lstStyle>
            <a:lvl1pPr defTabSz="917058">
              <a:defRPr sz="1000"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447" y="9429987"/>
            <a:ext cx="2943621" cy="49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13" tIns="45907" rIns="91813" bIns="45907" numCol="1" anchor="b" anchorCtr="0" compatLnSpc="1">
            <a:prstTxWarp prst="textNoShape">
              <a:avLst/>
            </a:prstTxWarp>
          </a:bodyPr>
          <a:lstStyle>
            <a:lvl1pPr algn="r" defTabSz="917058">
              <a:defRPr sz="1000" b="0" i="0">
                <a:latin typeface="TCL Courant" charset="0"/>
              </a:defRPr>
            </a:lvl1pPr>
          </a:lstStyle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9477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CL Courant" charset="0"/>
        <a:ea typeface="+mn-ea"/>
        <a:cs typeface="TCL Courant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CL Courant" charset="0"/>
        <a:ea typeface="+mn-ea"/>
        <a:cs typeface="TCL Courant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CL Courant" charset="0"/>
        <a:ea typeface="+mn-ea"/>
        <a:cs typeface="TCL Courant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CL Courant" charset="0"/>
        <a:ea typeface="+mn-ea"/>
        <a:cs typeface="TCL Courant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CL Courant" charset="0"/>
        <a:ea typeface="+mn-ea"/>
        <a:cs typeface="TCL Courant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04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163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Revoir les cohérences</a:t>
            </a:r>
            <a:r>
              <a:rPr lang="fr-FR" baseline="0" dirty="0" smtClean="0"/>
              <a:t> couleur entre légende et graphique ex alluvions fines en blanc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49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533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8356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 refaire avec les éléments implantation (y compris le </a:t>
            </a:r>
            <a:r>
              <a:rPr lang="fr-FR" dirty="0" err="1" smtClean="0"/>
              <a:t>ppt</a:t>
            </a:r>
            <a:r>
              <a:rPr lang="fr-FR" dirty="0" smtClean="0"/>
              <a:t> parking)</a:t>
            </a:r>
            <a:r>
              <a:rPr lang="fr-FR" baseline="0" dirty="0" smtClean="0"/>
              <a:t> </a:t>
            </a:r>
            <a:r>
              <a:rPr lang="fr-FR" dirty="0" smtClean="0"/>
              <a:t>/</a:t>
            </a:r>
            <a:r>
              <a:rPr lang="fr-FR" dirty="0" err="1" smtClean="0"/>
              <a:t>orthophotoplan</a:t>
            </a:r>
            <a:endParaRPr lang="fr-FR" dirty="0" smtClean="0"/>
          </a:p>
          <a:p>
            <a:r>
              <a:rPr lang="fr-FR" dirty="0" smtClean="0"/>
              <a:t>6 slides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Existant (</a:t>
            </a:r>
            <a:r>
              <a:rPr lang="fr-FR" dirty="0" err="1" smtClean="0"/>
              <a:t>cf</a:t>
            </a:r>
            <a:r>
              <a:rPr lang="fr-FR" dirty="0" smtClean="0"/>
              <a:t> 2017)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On</a:t>
            </a:r>
            <a:r>
              <a:rPr lang="fr-FR" baseline="0" dirty="0" smtClean="0"/>
              <a:t> fait les parkings (les 3 bleus)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On prend les sites (vert)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On fait les ouvrages (rose)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On laisse les ouvrages + nos parkings mais on enlève (mise en service = MES)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Slide après la MES On garde le parking en haut + le puits en pointillé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214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Avec animation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740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Avec animation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49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Avec animation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091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Avec animation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963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0120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Avec animation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838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86268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875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1541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9183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281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à rendre plus lisible </a:t>
            </a:r>
          </a:p>
          <a:p>
            <a:r>
              <a:rPr lang="fr-FR" dirty="0" smtClean="0"/>
              <a:t>Situé Oullins et SGL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Créer une animation (animation déjà</a:t>
            </a:r>
            <a:r>
              <a:rPr lang="fr-FR" baseline="0" dirty="0" smtClean="0"/>
              <a:t> existante)</a:t>
            </a:r>
            <a:r>
              <a:rPr lang="fr-FR" dirty="0" smtClean="0"/>
              <a:t>…montrer dès le début que les ouvrages se construisent en parallèle. </a:t>
            </a:r>
          </a:p>
          <a:p>
            <a:r>
              <a:rPr lang="fr-FR" baseline="0" dirty="0" smtClean="0"/>
              <a:t>Attention sens de droite à gauche (existant)</a:t>
            </a:r>
          </a:p>
          <a:p>
            <a:r>
              <a:rPr lang="fr-FR" baseline="0" dirty="0" smtClean="0"/>
              <a:t>Plusieurs étapes :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Faire apparaître les équipements au fur et à mesure de leur construction (attention puits </a:t>
            </a:r>
            <a:r>
              <a:rPr lang="fr-FR" baseline="0" dirty="0" err="1" smtClean="0"/>
              <a:t>Orsel</a:t>
            </a:r>
            <a:r>
              <a:rPr lang="fr-FR" baseline="0" dirty="0" smtClean="0"/>
              <a:t> existe déjà utiliser autre couleur)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-on enlève déviations de réseaux on remplace par travaux préparatoires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On enlève démarrage .. GC on remplace par travaux de construction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On enlève construction du puits de .. Et du tunnelier par construction du puits de lancement et du tunnelier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 le tunnel : d’abord avec de la terre donc marron clair, puis on fait les parois (en gris foncé) puis on terrasse (on enlève la terre entre els parois des équipements- le tunnelier traversera ces espaces vides)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Et fin 2019 le tunnelier creuse et enlève la terre restante entre les équipements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En 2021 on grise le radier</a:t>
            </a:r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4364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7756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45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769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58018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99441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9855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435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501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507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636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451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73441D-AF1E-44CE-81A8-5B487AAF7D91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577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" r="1864"/>
          <a:stretch/>
        </p:blipFill>
        <p:spPr>
          <a:xfrm>
            <a:off x="4572000" y="576955"/>
            <a:ext cx="4206876" cy="54398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2" t="31185" r="13146"/>
          <a:stretch/>
        </p:blipFill>
        <p:spPr>
          <a:xfrm>
            <a:off x="346075" y="576955"/>
            <a:ext cx="4225925" cy="244935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4" r="11993" b="1892"/>
          <a:stretch/>
        </p:blipFill>
        <p:spPr>
          <a:xfrm>
            <a:off x="346074" y="2625726"/>
            <a:ext cx="4225925" cy="339107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140" y="3684577"/>
            <a:ext cx="3224800" cy="85177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5" y="5487427"/>
            <a:ext cx="1069975" cy="83317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auto">
          <a:xfrm>
            <a:off x="346075" y="2416175"/>
            <a:ext cx="1000125" cy="2190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1" name="ZoneTexte 10"/>
          <p:cNvSpPr txBox="1"/>
          <p:nvPr userDrawn="1"/>
        </p:nvSpPr>
        <p:spPr>
          <a:xfrm>
            <a:off x="468071" y="2441575"/>
            <a:ext cx="870431" cy="16954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fr-FR" sz="1350" dirty="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2017-2023</a:t>
            </a:r>
            <a:endParaRPr lang="fr-FR" sz="1350" dirty="0">
              <a:solidFill>
                <a:srgbClr val="0070BA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450850" y="2625726"/>
            <a:ext cx="4121150" cy="2349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468070" y="2635249"/>
            <a:ext cx="4362069" cy="24003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fr-FR" sz="1350" b="1" dirty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Oullins et Saint-Genis-Laval : le métro B prolongé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1540764" y="6108138"/>
            <a:ext cx="307695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100" i="1" dirty="0" smtClean="0">
                <a:latin typeface="TCL" charset="0"/>
                <a:ea typeface="TCL" charset="0"/>
                <a:cs typeface="TCL" charset="0"/>
              </a:rPr>
              <a:t>LA VILLE EN MOUVEMENT</a:t>
            </a:r>
            <a:endParaRPr lang="fr-FR" sz="1100" i="1" dirty="0"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7667880" y="6080706"/>
            <a:ext cx="111099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r-FR" sz="1000" b="0" i="0" dirty="0" err="1" smtClean="0">
                <a:latin typeface="TCL Courant" charset="0"/>
              </a:rPr>
              <a:t>www.sytral.fr</a:t>
            </a:r>
            <a:endParaRPr lang="fr-FR" sz="1000" b="0" i="0" dirty="0">
              <a:latin typeface="TCL Couran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14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0" i="0">
                <a:latin typeface="TCL Courant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TCL Courant" charset="0"/>
              </a:defRPr>
            </a:lvl1pPr>
            <a:lvl2pPr>
              <a:defRPr sz="2800" b="0" i="0">
                <a:latin typeface="TCL Courant" charset="0"/>
              </a:defRPr>
            </a:lvl2pPr>
            <a:lvl3pPr>
              <a:defRPr sz="2400" b="0" i="0">
                <a:latin typeface="TCL Courant" charset="0"/>
              </a:defRPr>
            </a:lvl3pPr>
            <a:lvl4pPr>
              <a:defRPr sz="2000" b="0" i="0">
                <a:latin typeface="TCL Courant" charset="0"/>
              </a:defRPr>
            </a:lvl4pPr>
            <a:lvl5pPr>
              <a:defRPr sz="2000" b="0" i="0">
                <a:latin typeface="TCL Courant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CL Courant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056FFD24-7AD2-41E8-A5A0-76EF2155B216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860853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 i="0">
                <a:latin typeface="TCL Courant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latin typeface="TCL Courant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CL Courant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8256E395-13B0-49CB-B2DD-D33673B69EF8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08763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13604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2349504"/>
            <a:ext cx="8229600" cy="3876675"/>
          </a:xfrm>
          <a:prstGeom prst="rect">
            <a:avLst/>
          </a:prstGeom>
        </p:spPr>
        <p:txBody>
          <a:bodyPr vert="eaVert"/>
          <a:lstStyle>
            <a:lvl1pPr>
              <a:defRPr b="0" i="0">
                <a:latin typeface="TCL Courant" charset="0"/>
              </a:defRPr>
            </a:lvl1pPr>
            <a:lvl2pPr>
              <a:defRPr b="0" i="0">
                <a:latin typeface="TCL Courant" charset="0"/>
              </a:defRPr>
            </a:lvl2pPr>
            <a:lvl3pPr>
              <a:defRPr b="0" i="0">
                <a:latin typeface="TCL Courant" charset="0"/>
              </a:defRPr>
            </a:lvl3pPr>
            <a:lvl4pPr>
              <a:defRPr b="0" i="0">
                <a:latin typeface="TCL Courant" charset="0"/>
              </a:defRPr>
            </a:lvl4pPr>
            <a:lvl5pPr>
              <a:defRPr b="0" i="0">
                <a:latin typeface="TCL Courant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E2576111-B10B-4C49-93A1-2642029DE900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05515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0513" y="981075"/>
            <a:ext cx="2057400" cy="5245100"/>
          </a:xfrm>
          <a:prstGeom prst="rect">
            <a:avLst/>
          </a:prstGeom>
        </p:spPr>
        <p:txBody>
          <a:bodyPr vert="eaVert"/>
          <a:lstStyle>
            <a:lvl1pPr>
              <a:defRPr b="0" i="0">
                <a:latin typeface="TCL Courant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8313" y="981075"/>
            <a:ext cx="6019800" cy="5245100"/>
          </a:xfrm>
          <a:prstGeom prst="rect">
            <a:avLst/>
          </a:prstGeom>
        </p:spPr>
        <p:txBody>
          <a:bodyPr vert="eaVert"/>
          <a:lstStyle>
            <a:lvl1pPr>
              <a:defRPr b="0" i="0">
                <a:latin typeface="TCL Courant" charset="0"/>
              </a:defRPr>
            </a:lvl1pPr>
            <a:lvl2pPr>
              <a:defRPr b="0" i="0">
                <a:latin typeface="TCL Courant" charset="0"/>
              </a:defRPr>
            </a:lvl2pPr>
            <a:lvl3pPr>
              <a:defRPr b="0" i="0">
                <a:latin typeface="TCL Courant" charset="0"/>
              </a:defRPr>
            </a:lvl3pPr>
            <a:lvl4pPr>
              <a:defRPr b="0" i="0">
                <a:latin typeface="TCL Courant" charset="0"/>
              </a:defRPr>
            </a:lvl4pPr>
            <a:lvl5pPr>
              <a:defRPr b="0" i="0">
                <a:latin typeface="TCL Courant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1CF28E73-9803-4CB3-BFA8-04541391C1B0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59629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 userDrawn="1"/>
        </p:nvSpPr>
        <p:spPr>
          <a:xfrm>
            <a:off x="3611563" y="6540504"/>
            <a:ext cx="3244850" cy="2508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100" b="0" i="0" kern="0" cap="all" spc="100" dirty="0">
              <a:latin typeface="TCL Courant" charset="0"/>
              <a:cs typeface="TCL Courant" charset="0"/>
            </a:endParaRPr>
          </a:p>
        </p:txBody>
      </p:sp>
      <p:cxnSp>
        <p:nvCxnSpPr>
          <p:cNvPr id="5" name="Connecteur droit 4"/>
          <p:cNvCxnSpPr/>
          <p:nvPr userDrawn="1"/>
        </p:nvCxnSpPr>
        <p:spPr>
          <a:xfrm rot="5400000">
            <a:off x="6896896" y="6631786"/>
            <a:ext cx="257175" cy="1587"/>
          </a:xfrm>
          <a:prstGeom prst="line">
            <a:avLst/>
          </a:prstGeom>
          <a:ln w="19050">
            <a:solidFill>
              <a:srgbClr val="9BC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 userDrawn="1"/>
        </p:nvCxnSpPr>
        <p:spPr>
          <a:xfrm rot="5400000">
            <a:off x="8054183" y="6631782"/>
            <a:ext cx="257175" cy="1588"/>
          </a:xfrm>
          <a:prstGeom prst="line">
            <a:avLst/>
          </a:prstGeom>
          <a:ln w="19050">
            <a:solidFill>
              <a:srgbClr val="9BC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re 6"/>
          <p:cNvSpPr txBox="1">
            <a:spLocks/>
          </p:cNvSpPr>
          <p:nvPr userDrawn="1"/>
        </p:nvSpPr>
        <p:spPr>
          <a:xfrm>
            <a:off x="382589" y="2540005"/>
            <a:ext cx="8316912" cy="647221"/>
          </a:xfrm>
          <a:prstGeom prst="rect">
            <a:avLst/>
          </a:prstGeom>
        </p:spPr>
        <p:txBody>
          <a:bodyPr lIns="0" tIns="0" rIns="0" bIns="0"/>
          <a:lstStyle/>
          <a:p>
            <a:pPr defTabSz="914400" fontAlgn="auto">
              <a:spcAft>
                <a:spcPts val="0"/>
              </a:spcAft>
              <a:defRPr/>
            </a:pPr>
            <a:r>
              <a:rPr lang="fr-FR" sz="3600" b="1" i="0" dirty="0">
                <a:solidFill>
                  <a:schemeClr val="bg1">
                    <a:lumMod val="50000"/>
                    <a:alpha val="50000"/>
                  </a:schemeClr>
                </a:solidFill>
                <a:latin typeface="TCL Gras" charset="0"/>
                <a:ea typeface="+mj-ea"/>
                <a:cs typeface="TCL Gras" charset="0"/>
              </a:rPr>
              <a:t>Sommaire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382588" y="3168650"/>
            <a:ext cx="831691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407988" y="3314700"/>
            <a:ext cx="360000" cy="2654300"/>
          </a:xfrm>
          <a:prstGeom prst="rect">
            <a:avLst/>
          </a:prstGeom>
        </p:spPr>
        <p:txBody>
          <a:bodyPr/>
          <a:lstStyle>
            <a:lvl1pPr algn="ctr">
              <a:spcBef>
                <a:spcPts val="200"/>
              </a:spcBef>
              <a:spcAft>
                <a:spcPts val="0"/>
              </a:spcAft>
              <a:defRPr sz="1900" b="0" i="0">
                <a:solidFill>
                  <a:schemeClr val="tx1">
                    <a:lumMod val="75000"/>
                    <a:lumOff val="25000"/>
                  </a:schemeClr>
                </a:solidFill>
                <a:latin typeface="TCL Courant" charset="0"/>
                <a:cs typeface="TCL Courant" charset="0"/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876302" y="3314700"/>
            <a:ext cx="7785101" cy="2654300"/>
          </a:xfrm>
          <a:prstGeom prst="rect">
            <a:avLst/>
          </a:prstGeom>
        </p:spPr>
        <p:txBody>
          <a:bodyPr/>
          <a:lstStyle>
            <a:lvl1pPr marL="177800" indent="-177800">
              <a:spcBef>
                <a:spcPts val="200"/>
              </a:spcBef>
              <a:spcAft>
                <a:spcPts val="0"/>
              </a:spcAft>
              <a:buClr>
                <a:srgbClr val="ABC100"/>
              </a:buClr>
              <a:buSzPct val="100000"/>
              <a:buFont typeface="Lucida Grande"/>
              <a:buChar char="▏"/>
              <a:defRPr sz="1900" b="0" i="0">
                <a:latin typeface="TCL Courant" charset="0"/>
                <a:cs typeface="TCL Courant" charset="0"/>
              </a:defRPr>
            </a:lvl1pPr>
            <a:lvl2pPr>
              <a:spcBef>
                <a:spcPts val="0"/>
              </a:spcBef>
              <a:spcAft>
                <a:spcPts val="0"/>
              </a:spcAft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9995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"/>
            <a:ext cx="9144000" cy="6354763"/>
          </a:xfrm>
          <a:prstGeom prst="rect">
            <a:avLst/>
          </a:prstGeom>
          <a:solidFill>
            <a:srgbClr val="1E41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b="0" i="0" dirty="0">
              <a:latin typeface="TCL Courant" charset="0"/>
            </a:endParaRPr>
          </a:p>
        </p:txBody>
      </p:sp>
      <p:cxnSp>
        <p:nvCxnSpPr>
          <p:cNvPr id="4" name="Connecteur droit 3"/>
          <p:cNvCxnSpPr/>
          <p:nvPr userDrawn="1"/>
        </p:nvCxnSpPr>
        <p:spPr>
          <a:xfrm rot="5400000">
            <a:off x="6896896" y="6631786"/>
            <a:ext cx="257175" cy="1587"/>
          </a:xfrm>
          <a:prstGeom prst="line">
            <a:avLst/>
          </a:prstGeom>
          <a:ln w="19050">
            <a:solidFill>
              <a:srgbClr val="9BC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 userDrawn="1"/>
        </p:nvCxnSpPr>
        <p:spPr>
          <a:xfrm rot="5400000">
            <a:off x="8054183" y="6631782"/>
            <a:ext cx="257175" cy="1588"/>
          </a:xfrm>
          <a:prstGeom prst="line">
            <a:avLst/>
          </a:prstGeom>
          <a:ln w="19050">
            <a:solidFill>
              <a:srgbClr val="9BC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logo egis picto_R171-V193-B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377" y="1924050"/>
            <a:ext cx="3017838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eur droit 6"/>
          <p:cNvCxnSpPr/>
          <p:nvPr userDrawn="1"/>
        </p:nvCxnSpPr>
        <p:spPr>
          <a:xfrm>
            <a:off x="4241800" y="1476375"/>
            <a:ext cx="0" cy="3600450"/>
          </a:xfrm>
          <a:prstGeom prst="line">
            <a:avLst/>
          </a:prstGeom>
          <a:ln w="25400" cmpd="sng">
            <a:solidFill>
              <a:srgbClr val="ABC1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4584700" y="355600"/>
            <a:ext cx="4191000" cy="5715000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rgbClr val="9E9E9E"/>
                </a:solidFill>
                <a:latin typeface="TCL Courant" charset="0"/>
                <a:cs typeface="TCL Courant" charset="0"/>
              </a:defRPr>
            </a:lvl1pPr>
            <a:lvl2pPr marL="285750" indent="-285750">
              <a:buFont typeface="Arial" pitchFamily="34" charset="0"/>
              <a:buChar char="►"/>
              <a:defRPr sz="1800" b="0" i="0" baseline="0">
                <a:solidFill>
                  <a:schemeClr val="bg1"/>
                </a:solidFill>
                <a:latin typeface="TCL Courant" charset="0"/>
                <a:cs typeface="TCL Courant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74579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 userDrawn="1"/>
        </p:nvCxnSpPr>
        <p:spPr>
          <a:xfrm>
            <a:off x="508000" y="381000"/>
            <a:ext cx="0" cy="509588"/>
          </a:xfrm>
          <a:prstGeom prst="line">
            <a:avLst/>
          </a:prstGeom>
          <a:ln w="38100" cmpd="sng">
            <a:solidFill>
              <a:srgbClr val="ABC1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23900" y="291512"/>
            <a:ext cx="8001000" cy="64547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 b="0" i="0">
                <a:latin typeface="TCL Courant" charset="0"/>
                <a:cs typeface="TCL Courant" charset="0"/>
              </a:defRPr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/>
          </p:nvPr>
        </p:nvSpPr>
        <p:spPr>
          <a:xfrm>
            <a:off x="360365" y="1209676"/>
            <a:ext cx="8459787" cy="4916488"/>
          </a:xfrm>
          <a:prstGeom prst="rect">
            <a:avLst/>
          </a:prstGeom>
        </p:spPr>
        <p:txBody>
          <a:bodyPr/>
          <a:lstStyle>
            <a:lvl2pPr>
              <a:defRPr b="0" i="0">
                <a:latin typeface="TCL Courant" charset="0"/>
              </a:defRPr>
            </a:lvl2pPr>
            <a:lvl3pPr>
              <a:defRPr b="0" i="0">
                <a:latin typeface="TCL Courant" charset="0"/>
              </a:defRPr>
            </a:lvl3pPr>
            <a:lvl4pPr>
              <a:defRPr b="0" i="0">
                <a:latin typeface="TCL Courant" charset="0"/>
              </a:defRPr>
            </a:lvl4pPr>
            <a:lvl5pPr>
              <a:defRPr b="0" i="0">
                <a:latin typeface="TCL Courant" charset="0"/>
              </a:defRPr>
            </a:lvl5pPr>
            <a:lvl6pPr>
              <a:defRPr b="0" i="0">
                <a:latin typeface="TCL Courant" charset="0"/>
              </a:defRPr>
            </a:lvl6pPr>
          </a:lstStyle>
          <a:p>
            <a:pPr lvl="1"/>
            <a:r>
              <a:rPr lang="fr-FR" dirty="0" smtClean="0"/>
              <a:t>Premier niveau</a:t>
            </a:r>
          </a:p>
          <a:p>
            <a:pPr lvl="2"/>
            <a:r>
              <a:rPr lang="fr-FR" dirty="0" smtClean="0"/>
              <a:t>Deuxième niveau</a:t>
            </a:r>
          </a:p>
          <a:p>
            <a:pPr lvl="3"/>
            <a:r>
              <a:rPr lang="fr-FR" dirty="0" smtClean="0"/>
              <a:t>Troisième niveau</a:t>
            </a:r>
          </a:p>
          <a:p>
            <a:pPr lvl="4"/>
            <a:r>
              <a:rPr lang="fr-FR" dirty="0" smtClean="0"/>
              <a:t>Quatrième niveau	</a:t>
            </a:r>
          </a:p>
          <a:p>
            <a:pPr lvl="5"/>
            <a:r>
              <a:rPr lang="fr-FR" dirty="0" smtClean="0"/>
              <a:t>		</a:t>
            </a:r>
            <a:endParaRPr lang="fr-FR" dirty="0"/>
          </a:p>
        </p:txBody>
      </p:sp>
      <p:sp>
        <p:nvSpPr>
          <p:cNvPr id="5" name="Espace réservé du pied de page 8"/>
          <p:cNvSpPr>
            <a:spLocks noGrp="1"/>
          </p:cNvSpPr>
          <p:nvPr>
            <p:ph type="ftr" sz="quarter" idx="10"/>
          </p:nvPr>
        </p:nvSpPr>
        <p:spPr>
          <a:xfrm flipH="1">
            <a:off x="4654550" y="0"/>
            <a:ext cx="4070350" cy="292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bg1">
                    <a:lumMod val="65000"/>
                  </a:schemeClr>
                </a:solidFill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r>
              <a:rPr lang="fr-FR" dirty="0" smtClean="0"/>
              <a:t>Prolongement du métro B aux Hôpitaux Lyon Sud - Réunion publique du 15 juin 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492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Obj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87624" y="796972"/>
            <a:ext cx="7632848" cy="280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b="0" i="0" dirty="0">
              <a:solidFill>
                <a:prstClr val="white">
                  <a:lumMod val="50000"/>
                </a:prstClr>
              </a:solidFill>
              <a:latin typeface="TCL Courant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1pPr>
          </a:lstStyle>
          <a:p>
            <a:endParaRPr lang="fr-FR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1pPr>
          </a:lstStyle>
          <a:p>
            <a:endParaRPr lang="fr-FR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1pPr>
          </a:lstStyle>
          <a:p>
            <a:fld id="{ACB127AC-F095-4BD9-9C9E-78082AE99DD6}" type="slidenum">
              <a:rPr lang="fr-FR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fr-FR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6" name="Bloc marqu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-2615"/>
            <a:ext cx="9144000" cy="1415391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7579932" y="69593"/>
            <a:ext cx="1404664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b="1" dirty="0">
                <a:solidFill>
                  <a:prstClr val="white">
                    <a:lumMod val="50000"/>
                  </a:prstClr>
                </a:solidFill>
                <a:latin typeface="TCL Light" panose="02000000000000000000" pitchFamily="50" charset="0"/>
              </a:rPr>
              <a:t>TROLLEYBUS C3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695" y="119587"/>
            <a:ext cx="483667" cy="160618"/>
          </a:xfrm>
          <a:prstGeom prst="rect">
            <a:avLst/>
          </a:prstGeom>
        </p:spPr>
      </p:pic>
      <p:sp>
        <p:nvSpPr>
          <p:cNvPr id="13" name="Espace réservé du contenu 12"/>
          <p:cNvSpPr>
            <a:spLocks noGrp="1"/>
          </p:cNvSpPr>
          <p:nvPr>
            <p:ph sz="quarter" idx="14"/>
          </p:nvPr>
        </p:nvSpPr>
        <p:spPr>
          <a:xfrm>
            <a:off x="1187623" y="1412781"/>
            <a:ext cx="3600000" cy="4600749"/>
          </a:xfrm>
          <a:prstGeom prst="rect">
            <a:avLst/>
          </a:prstGeom>
        </p:spPr>
        <p:txBody>
          <a:bodyPr numCol="1"/>
          <a:lstStyle>
            <a:lvl1pPr marL="214313" indent="-214313">
              <a:buClr>
                <a:srgbClr val="FF0000"/>
              </a:buClr>
              <a:buFont typeface="Wingdings" panose="05000000000000000000" pitchFamily="2" charset="2"/>
              <a:buChar char="n"/>
              <a:defRPr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1pPr>
            <a:lvl2pPr marL="467916" indent="-214313">
              <a:buClr>
                <a:srgbClr val="FF0000"/>
              </a:buClr>
              <a:buFont typeface="Tahoma" panose="020B0604030504040204" pitchFamily="34" charset="0"/>
              <a:buChar char="●"/>
              <a:defRPr sz="1200"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2pPr>
            <a:lvl3pPr marL="857250" indent="-171450">
              <a:buClr>
                <a:srgbClr val="FF0000"/>
              </a:buClr>
              <a:buFont typeface="Tahoma" panose="020B0604030504040204" pitchFamily="34" charset="0"/>
              <a:buChar char="&gt;"/>
              <a:defRPr sz="1050"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3pPr>
            <a:lvl4pPr marL="1200150" indent="-171450">
              <a:buFont typeface="Wingdings" panose="05000000000000000000" pitchFamily="2" charset="2"/>
              <a:buChar char="q"/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 marL="1543050" indent="-171450">
              <a:buFont typeface="Wingdings" panose="05000000000000000000" pitchFamily="2" charset="2"/>
              <a:buChar char="q"/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11" name="Espace réservé du contenu 12"/>
          <p:cNvSpPr>
            <a:spLocks noGrp="1"/>
          </p:cNvSpPr>
          <p:nvPr>
            <p:ph sz="quarter" idx="15"/>
          </p:nvPr>
        </p:nvSpPr>
        <p:spPr>
          <a:xfrm>
            <a:off x="5220472" y="1412781"/>
            <a:ext cx="3600000" cy="4600749"/>
          </a:xfrm>
          <a:prstGeom prst="rect">
            <a:avLst/>
          </a:prstGeom>
        </p:spPr>
        <p:txBody>
          <a:bodyPr numCol="1"/>
          <a:lstStyle>
            <a:lvl1pPr marL="214313" indent="-214313">
              <a:buClr>
                <a:srgbClr val="FF0000"/>
              </a:buClr>
              <a:buFont typeface="Wingdings" panose="05000000000000000000" pitchFamily="2" charset="2"/>
              <a:buChar char="n"/>
              <a:defRPr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1pPr>
            <a:lvl2pPr marL="467916" indent="-214313">
              <a:buClr>
                <a:srgbClr val="FF0000"/>
              </a:buClr>
              <a:buFont typeface="Tahoma" panose="020B0604030504040204" pitchFamily="34" charset="0"/>
              <a:buChar char="●"/>
              <a:defRPr sz="1200"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2pPr>
            <a:lvl3pPr marL="857250" indent="-171450">
              <a:buClr>
                <a:srgbClr val="FF0000"/>
              </a:buClr>
              <a:buFont typeface="Tahoma" panose="020B0604030504040204" pitchFamily="34" charset="0"/>
              <a:buChar char="&gt;"/>
              <a:defRPr sz="1050" b="0" i="0">
                <a:solidFill>
                  <a:schemeClr val="bg1">
                    <a:lumMod val="50000"/>
                  </a:schemeClr>
                </a:solidFill>
                <a:latin typeface="TCL Courant" charset="0"/>
              </a:defRPr>
            </a:lvl3pPr>
            <a:lvl4pPr marL="1200150" indent="-171450">
              <a:buFont typeface="Wingdings" panose="05000000000000000000" pitchFamily="2" charset="2"/>
              <a:buChar char="q"/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 marL="1543050" indent="-171450">
              <a:buFont typeface="Wingdings" panose="05000000000000000000" pitchFamily="2" charset="2"/>
              <a:buChar char="q"/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600427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2601A-D238-489E-B70D-D852EBAEE72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73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097D2-382D-4BA6-99AB-8EDCA67CEA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80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73150" y="850900"/>
            <a:ext cx="7711200" cy="269875"/>
          </a:xfrm>
          <a:prstGeom prst="rect">
            <a:avLst/>
          </a:prstGeom>
          <a:solidFill>
            <a:srgbClr val="00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0" i="0" dirty="0" smtClean="0">
                <a:latin typeface="TCL Courant" charset="0"/>
              </a:rPr>
              <a:t>  </a:t>
            </a:r>
            <a:endParaRPr lang="fr-FR" b="0" i="0" dirty="0">
              <a:latin typeface="TCL Courant" charset="0"/>
            </a:endParaRPr>
          </a:p>
        </p:txBody>
      </p:sp>
      <p:sp>
        <p:nvSpPr>
          <p:cNvPr id="4" name="Rectangle 34"/>
          <p:cNvSpPr>
            <a:spLocks noChangeArrowheads="1"/>
          </p:cNvSpPr>
          <p:nvPr/>
        </p:nvSpPr>
        <p:spPr bwMode="auto">
          <a:xfrm>
            <a:off x="10639428" y="4551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fr-FR" b="0" i="0" dirty="0">
              <a:latin typeface="TCL Courant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1412778"/>
            <a:ext cx="8229600" cy="928787"/>
          </a:xfrm>
          <a:prstGeom prst="rect">
            <a:avLst/>
          </a:prstGeom>
        </p:spPr>
        <p:txBody>
          <a:bodyPr/>
          <a:lstStyle>
            <a:lvl1pPr>
              <a:defRPr lang="fr-FR" sz="1600" b="1" i="0" kern="1200" dirty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2349504"/>
            <a:ext cx="8229600" cy="3876675"/>
          </a:xfrm>
          <a:prstGeom prst="rect">
            <a:avLst/>
          </a:prstGeom>
        </p:spPr>
        <p:txBody>
          <a:bodyPr/>
          <a:lstStyle>
            <a:lvl1pPr marL="177800" indent="-177800">
              <a:buClr>
                <a:srgbClr val="0070BA"/>
              </a:buClr>
              <a:buFont typeface="Arial" charset="0"/>
              <a:buChar char="•"/>
              <a:tabLst/>
              <a:defRPr>
                <a:latin typeface="TCL" charset="0"/>
                <a:ea typeface="TCL" charset="0"/>
                <a:cs typeface="TCL" charset="0"/>
              </a:defRPr>
            </a:lvl1pPr>
            <a:lvl2pPr marL="630238" indent="-173038">
              <a:buClr>
                <a:srgbClr val="0070BA"/>
              </a:buClr>
              <a:buFont typeface="Arial" charset="0"/>
              <a:buChar char="•"/>
              <a:tabLst/>
              <a:defRPr>
                <a:latin typeface="TCL" charset="0"/>
                <a:ea typeface="TCL" charset="0"/>
                <a:cs typeface="TCL" charset="0"/>
              </a:defRPr>
            </a:lvl2pPr>
            <a:lvl3pPr>
              <a:defRPr>
                <a:latin typeface="TCL" charset="0"/>
                <a:ea typeface="TCL" charset="0"/>
                <a:cs typeface="TCL" charset="0"/>
              </a:defRPr>
            </a:lvl3pPr>
            <a:lvl4pPr>
              <a:defRPr>
                <a:latin typeface="TCL" charset="0"/>
                <a:ea typeface="TCL" charset="0"/>
                <a:cs typeface="TCL" charset="0"/>
              </a:defRPr>
            </a:lvl4pPr>
            <a:lvl5pPr>
              <a:defRPr>
                <a:latin typeface="TCL" charset="0"/>
                <a:ea typeface="TCL" charset="0"/>
                <a:cs typeface="TCL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90" y="360000"/>
            <a:ext cx="1629760" cy="187827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5553075" y="541831"/>
            <a:ext cx="3333751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50" b="1" i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Prolongement aux Hôpitaux Lyon Sud</a:t>
            </a:r>
            <a:endParaRPr lang="fr-FR" sz="1150" b="1" i="0" dirty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6" y="356826"/>
            <a:ext cx="1055834" cy="79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75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EC6F4-D52D-4506-B695-FE6BBB80C83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88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8349-19E2-49A9-AE75-F1A514967E7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94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60BEB-7179-4DBA-A379-E43D3F72C32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664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E4DBE-E259-435A-99B2-A250796BDD9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814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2E132-BFD2-4FEE-B657-8B2A20BD1B8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43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AA510-9CD3-4DAA-A9CC-ECBBDD57372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3012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15530-C099-45B3-8B5C-C9ECF384820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4965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3E2CD-FF4D-4ECB-BD9D-3C71E4D4413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9992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E0C35-0825-40D1-A931-7AB68762939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8452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F5A6E-D516-4F69-9056-EB1D6663AA2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14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073150" y="850900"/>
            <a:ext cx="7711200" cy="269875"/>
          </a:xfrm>
          <a:prstGeom prst="rect">
            <a:avLst/>
          </a:prstGeom>
          <a:solidFill>
            <a:srgbClr val="00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0" i="0" dirty="0" smtClean="0">
                <a:latin typeface="TCL Courant" charset="0"/>
              </a:rPr>
              <a:t>  </a:t>
            </a:r>
            <a:endParaRPr lang="fr-FR" b="0" i="0" dirty="0">
              <a:latin typeface="TCL Courant" charset="0"/>
            </a:endParaRPr>
          </a:p>
        </p:txBody>
      </p:sp>
      <p:sp>
        <p:nvSpPr>
          <p:cNvPr id="7" name="Rectangle 34"/>
          <p:cNvSpPr>
            <a:spLocks noChangeArrowheads="1"/>
          </p:cNvSpPr>
          <p:nvPr userDrawn="1"/>
        </p:nvSpPr>
        <p:spPr bwMode="auto">
          <a:xfrm>
            <a:off x="10639428" y="4551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fr-FR" b="0" i="0" dirty="0">
              <a:latin typeface="TCL Courant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90" y="360000"/>
            <a:ext cx="1629760" cy="187827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5553075" y="541831"/>
            <a:ext cx="3333751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50" b="1" i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Prolongement aux Hôpitaux Lyon Sud</a:t>
            </a:r>
            <a:endParaRPr lang="fr-FR" sz="1150" b="1" i="0" dirty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6" y="360000"/>
            <a:ext cx="1055834" cy="79390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8"/>
          <a:stretch/>
        </p:blipFill>
        <p:spPr>
          <a:xfrm>
            <a:off x="323848" y="1478422"/>
            <a:ext cx="8455025" cy="501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10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E931A-668A-450B-86C1-5EE482FE6F6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917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845FF-B798-44FF-AFD8-2B2FC798E0A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326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CC92F-02ED-4357-8140-ADA3BD9CF4A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3874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05FA-5E52-4550-B975-14377CE0062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908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FB87F-1E99-4FD0-AB89-C458274931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231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B7645-8A83-4C43-9B57-6EB49E5D76D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396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02F03-7AF7-4CE3-AAC0-A73A46EB28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61316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92ACC-836A-42EE-9BE4-687CA154F6E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5794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5AEB-5C02-4340-9847-0657DCC0423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7428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D1BD0-C413-4E7A-BBA1-7B83A1D4001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52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073150" y="850900"/>
            <a:ext cx="7711200" cy="269875"/>
          </a:xfrm>
          <a:prstGeom prst="rect">
            <a:avLst/>
          </a:prstGeom>
          <a:solidFill>
            <a:srgbClr val="00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0" i="0" dirty="0" smtClean="0">
                <a:latin typeface="TCL Courant" charset="0"/>
              </a:rPr>
              <a:t>  </a:t>
            </a:r>
            <a:endParaRPr lang="fr-FR" b="0" i="0" dirty="0">
              <a:latin typeface="TCL Courant" charset="0"/>
            </a:endParaRPr>
          </a:p>
        </p:txBody>
      </p:sp>
      <p:sp>
        <p:nvSpPr>
          <p:cNvPr id="5" name="Rectangle 34"/>
          <p:cNvSpPr>
            <a:spLocks noChangeArrowheads="1"/>
          </p:cNvSpPr>
          <p:nvPr userDrawn="1"/>
        </p:nvSpPr>
        <p:spPr bwMode="auto">
          <a:xfrm>
            <a:off x="10639428" y="4551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fr-FR" b="0" i="0" dirty="0">
              <a:latin typeface="TCL Courant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90" y="360000"/>
            <a:ext cx="1629760" cy="187827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5553075" y="541831"/>
            <a:ext cx="3333751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50" b="1" i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Prolongement aux Hôpitaux Lyon Sud</a:t>
            </a:r>
            <a:endParaRPr lang="fr-FR" sz="1150" b="1" i="0" dirty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6" y="360000"/>
            <a:ext cx="1055834" cy="79390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6"/>
          <a:stretch/>
        </p:blipFill>
        <p:spPr>
          <a:xfrm>
            <a:off x="323848" y="1595438"/>
            <a:ext cx="8455025" cy="489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9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5F91E-7332-412C-B560-536D695017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06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161F8-A629-47FC-98B4-E81069F732A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4729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D007D-3043-44D8-8B77-C5DABE02DA3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332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B5EDE-1CD5-4CA5-BA84-D80E224F87A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5224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94C6E-6D56-4380-AC7F-71FE7AF76EA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1288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10207-1477-4A5C-92A1-72124EA28BE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16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94F89-FCF3-428C-8C3A-A2FDE02F0EF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0200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59DB8-3B4A-4043-A34D-E47DDCD2FB6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169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7AD4E-790C-41D8-A92D-13D4FF28233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9322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E1DE3-2CE8-4643-B715-66B46CB45B4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926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073150" y="850900"/>
            <a:ext cx="7711200" cy="269875"/>
          </a:xfrm>
          <a:prstGeom prst="rect">
            <a:avLst/>
          </a:prstGeom>
          <a:solidFill>
            <a:srgbClr val="007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0" i="0" dirty="0" smtClean="0">
                <a:latin typeface="TCL Courant" charset="0"/>
              </a:rPr>
              <a:t>  </a:t>
            </a:r>
            <a:endParaRPr lang="fr-FR" b="0" i="0" dirty="0">
              <a:latin typeface="TCL Courant" charset="0"/>
            </a:endParaRPr>
          </a:p>
        </p:txBody>
      </p:sp>
      <p:sp>
        <p:nvSpPr>
          <p:cNvPr id="4" name="Rectangle 34"/>
          <p:cNvSpPr>
            <a:spLocks noChangeArrowheads="1"/>
          </p:cNvSpPr>
          <p:nvPr userDrawn="1"/>
        </p:nvSpPr>
        <p:spPr bwMode="auto">
          <a:xfrm>
            <a:off x="10639428" y="455136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fr-FR" b="0" i="0" dirty="0">
              <a:latin typeface="TCL Courant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90" y="360000"/>
            <a:ext cx="1629760" cy="187827"/>
          </a:xfrm>
          <a:prstGeom prst="rect">
            <a:avLst/>
          </a:prstGeom>
        </p:spPr>
      </p:pic>
      <p:sp>
        <p:nvSpPr>
          <p:cNvPr id="7" name="ZoneTexte 6"/>
          <p:cNvSpPr txBox="1"/>
          <p:nvPr userDrawn="1"/>
        </p:nvSpPr>
        <p:spPr>
          <a:xfrm>
            <a:off x="5553075" y="541831"/>
            <a:ext cx="3333751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50" b="1" i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Prolongement aux Hôpitaux Lyon Sud</a:t>
            </a:r>
            <a:endParaRPr lang="fr-FR" sz="1150" b="1" i="0" dirty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6" y="360000"/>
            <a:ext cx="1055834" cy="79390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6" b="1"/>
          <a:stretch/>
        </p:blipFill>
        <p:spPr>
          <a:xfrm>
            <a:off x="323848" y="1595438"/>
            <a:ext cx="8455025" cy="489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8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Prolongement du métro B aux Hôpitaux Lyon Sud - Réunion publique du 15 juin 2017</a:t>
            </a: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B9A62-CD01-45A7-ABA8-3278FDCF05C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720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13604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8313" y="2349504"/>
            <a:ext cx="4038600" cy="3876675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CL Courant" charset="0"/>
              </a:defRPr>
            </a:lvl1pPr>
            <a:lvl2pPr>
              <a:defRPr sz="2400" b="0" i="0">
                <a:latin typeface="TCL Courant" charset="0"/>
              </a:defRPr>
            </a:lvl2pPr>
            <a:lvl3pPr>
              <a:defRPr sz="2000" b="0" i="0">
                <a:latin typeface="TCL Courant" charset="0"/>
              </a:defRPr>
            </a:lvl3pPr>
            <a:lvl4pPr>
              <a:defRPr sz="1800" b="0" i="0">
                <a:latin typeface="TCL Courant" charset="0"/>
              </a:defRPr>
            </a:lvl4pPr>
            <a:lvl5pPr>
              <a:defRPr sz="1800" b="0" i="0">
                <a:latin typeface="TCL Courant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9313" y="2349504"/>
            <a:ext cx="4038600" cy="3876675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CL Courant" charset="0"/>
              </a:defRPr>
            </a:lvl1pPr>
            <a:lvl2pPr>
              <a:defRPr sz="2400" b="0" i="0">
                <a:latin typeface="TCL Courant" charset="0"/>
              </a:defRPr>
            </a:lvl2pPr>
            <a:lvl3pPr>
              <a:defRPr sz="2000" b="0" i="0">
                <a:latin typeface="TCL Courant" charset="0"/>
              </a:defRPr>
            </a:lvl3pPr>
            <a:lvl4pPr>
              <a:defRPr sz="1800" b="0" i="0">
                <a:latin typeface="TCL Courant" charset="0"/>
              </a:defRPr>
            </a:lvl4pPr>
            <a:lvl5pPr>
              <a:defRPr sz="1800" b="0" i="0">
                <a:latin typeface="TCL Courant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E05B0E6A-F74A-4E2B-B713-FFE314C3F0D5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2093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TCL Couran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TCL Courant" charset="0"/>
              </a:defRPr>
            </a:lvl1pPr>
            <a:lvl2pPr>
              <a:defRPr sz="2000" b="0" i="0">
                <a:latin typeface="TCL Courant" charset="0"/>
              </a:defRPr>
            </a:lvl2pPr>
            <a:lvl3pPr>
              <a:defRPr sz="1800" b="0" i="0">
                <a:latin typeface="TCL Courant" charset="0"/>
              </a:defRPr>
            </a:lvl3pPr>
            <a:lvl4pPr>
              <a:defRPr sz="1600" b="0" i="0">
                <a:latin typeface="TCL Courant" charset="0"/>
              </a:defRPr>
            </a:lvl4pPr>
            <a:lvl5pPr>
              <a:defRPr sz="1600" b="0" i="0">
                <a:latin typeface="TCL Courant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TCL Couran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 b="0" i="0">
                <a:latin typeface="TCL Courant" charset="0"/>
              </a:defRPr>
            </a:lvl1pPr>
            <a:lvl2pPr>
              <a:defRPr sz="2000" b="0" i="0">
                <a:latin typeface="TCL Courant" charset="0"/>
              </a:defRPr>
            </a:lvl2pPr>
            <a:lvl3pPr>
              <a:defRPr sz="1800" b="0" i="0">
                <a:latin typeface="TCL Courant" charset="0"/>
              </a:defRPr>
            </a:lvl3pPr>
            <a:lvl4pPr>
              <a:defRPr sz="1600" b="0" i="0">
                <a:latin typeface="TCL Courant" charset="0"/>
              </a:defRPr>
            </a:lvl4pPr>
            <a:lvl5pPr>
              <a:defRPr sz="1600" b="0" i="0">
                <a:latin typeface="TCL Courant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937F0490-88C4-460F-AC66-02A4539E84DF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5550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13604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3C510518-CFB8-46CA-A267-DE5800B65D35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57540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24400" y="609600"/>
            <a:ext cx="2819400" cy="4762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xfrm>
            <a:off x="8305802" y="6311900"/>
            <a:ext cx="500063" cy="5461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TCL Courant" charset="0"/>
              </a:defRPr>
            </a:lvl1pPr>
          </a:lstStyle>
          <a:p>
            <a:pPr>
              <a:defRPr/>
            </a:pPr>
            <a:fld id="{E7442ACD-46D3-4206-8783-B4CC4F8C8C5D}" type="slidenum">
              <a:rPr lang="fr-FR" smtClean="0"/>
              <a:pPr>
                <a:defRPr/>
              </a:pPr>
              <a:t>‹#›</a:t>
            </a:fld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8134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Relationship Id="rId9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9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9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675" r:id="rId1"/>
    <p:sldLayoutId id="2147484676" r:id="rId2"/>
    <p:sldLayoutId id="2147484677" r:id="rId3"/>
    <p:sldLayoutId id="2147484692" r:id="rId4"/>
    <p:sldLayoutId id="2147484691" r:id="rId5"/>
    <p:sldLayoutId id="2147484678" r:id="rId6"/>
    <p:sldLayoutId id="2147484679" r:id="rId7"/>
    <p:sldLayoutId id="2147484680" r:id="rId8"/>
    <p:sldLayoutId id="2147484681" r:id="rId9"/>
    <p:sldLayoutId id="2147484682" r:id="rId10"/>
    <p:sldLayoutId id="2147484683" r:id="rId11"/>
    <p:sldLayoutId id="2147484684" r:id="rId12"/>
    <p:sldLayoutId id="2147484685" r:id="rId13"/>
    <p:sldLayoutId id="2147484686" r:id="rId14"/>
    <p:sldLayoutId id="2147484687" r:id="rId15"/>
    <p:sldLayoutId id="2147484688" r:id="rId16"/>
    <p:sldLayoutId id="2147484690" r:id="rId17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B7CA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120000"/>
        </a:spcBef>
        <a:spcAft>
          <a:spcPct val="0"/>
        </a:spcAft>
        <a:buClr>
          <a:srgbClr val="ABC112"/>
        </a:buClr>
        <a:buFont typeface="Wingdings 2" pitchFamily="18" charset="2"/>
        <a:buChar char="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buClr>
          <a:srgbClr val="A8BF12"/>
        </a:buClr>
        <a:buFont typeface="Wingdings 2" pitchFamily="18" charset="2"/>
        <a:buChar char=""/>
        <a:defRPr sz="2000">
          <a:solidFill>
            <a:srgbClr val="7E7E7E"/>
          </a:solidFill>
          <a:latin typeface="+mn-lt"/>
        </a:defRPr>
      </a:lvl2pPr>
      <a:lvl3pPr marL="1143000" indent="-22860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defRPr sz="1400" i="1">
          <a:solidFill>
            <a:srgbClr val="7E7E7E"/>
          </a:solidFill>
          <a:latin typeface="+mn-lt"/>
        </a:defRPr>
      </a:lvl4pPr>
      <a:lvl5pPr marL="2057400" indent="-22860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ct val="130000"/>
        </a:lnSpc>
        <a:spcBef>
          <a:spcPct val="20000"/>
        </a:spcBef>
        <a:spcAft>
          <a:spcPct val="0"/>
        </a:spcAft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130000"/>
        </a:lnSpc>
        <a:spcBef>
          <a:spcPct val="20000"/>
        </a:spcBef>
        <a:spcAft>
          <a:spcPct val="0"/>
        </a:spcAft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130000"/>
        </a:lnSpc>
        <a:spcBef>
          <a:spcPct val="20000"/>
        </a:spcBef>
        <a:spcAft>
          <a:spcPct val="0"/>
        </a:spcAft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130000"/>
        </a:lnSpc>
        <a:spcBef>
          <a:spcPct val="20000"/>
        </a:spcBef>
        <a:spcAft>
          <a:spcPct val="0"/>
        </a:spcAft>
        <a:defRPr sz="12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et modifiez le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2560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560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r>
              <a:rPr lang="fr-FR" dirty="0" smtClean="0"/>
              <a:t>Prolongement du métro B aux Hôpitaux Lyon Sud - Réunion publique du 15 juin 2017</a:t>
            </a:r>
            <a:endParaRPr lang="fr-FR" dirty="0"/>
          </a:p>
        </p:txBody>
      </p:sp>
      <p:sp>
        <p:nvSpPr>
          <p:cNvPr id="2560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fld id="{7804693B-01E5-4384-B294-1A9A0F6E2905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2" r:id="rId1"/>
    <p:sldLayoutId id="2147484643" r:id="rId2"/>
    <p:sldLayoutId id="2147484644" r:id="rId3"/>
    <p:sldLayoutId id="2147484645" r:id="rId4"/>
    <p:sldLayoutId id="2147484646" r:id="rId5"/>
    <p:sldLayoutId id="2147484647" r:id="rId6"/>
    <p:sldLayoutId id="2147484648" r:id="rId7"/>
    <p:sldLayoutId id="2147484649" r:id="rId8"/>
    <p:sldLayoutId id="2147484650" r:id="rId9"/>
    <p:sldLayoutId id="2147484651" r:id="rId10"/>
    <p:sldLayoutId id="214748465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>
          <a:solidFill>
            <a:schemeClr val="tx2"/>
          </a:solidFill>
          <a:latin typeface="TCL Courant" charset="0"/>
          <a:ea typeface="+mj-ea"/>
          <a:cs typeface="TCL Couran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0" i="0">
          <a:solidFill>
            <a:schemeClr val="tx1"/>
          </a:solidFill>
          <a:latin typeface="TCL Courant" charset="0"/>
          <a:ea typeface="+mn-ea"/>
          <a:cs typeface="TCL Courant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>
          <a:solidFill>
            <a:schemeClr val="tx1"/>
          </a:solidFill>
          <a:latin typeface="TCL Courant" charset="0"/>
          <a:cs typeface="TCL Courant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TCL Courant" charset="0"/>
          <a:cs typeface="TCL Courant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TCL Courant" charset="0"/>
          <a:cs typeface="TCL Courant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0" i="0">
          <a:solidFill>
            <a:schemeClr val="tx1"/>
          </a:solidFill>
          <a:latin typeface="TCL Courant" charset="0"/>
          <a:cs typeface="TCL Courant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et modifiez le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2549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549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r>
              <a:rPr lang="fr-FR" dirty="0" smtClean="0"/>
              <a:t>Prolongement du métro B aux Hôpitaux Lyon Sud - Réunion publique du 15 juin 2017</a:t>
            </a:r>
            <a:endParaRPr lang="fr-FR" dirty="0"/>
          </a:p>
        </p:txBody>
      </p:sp>
      <p:sp>
        <p:nvSpPr>
          <p:cNvPr id="2549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fld id="{EF93585B-3EA6-4938-B136-BB582DA97FA9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3" r:id="rId1"/>
    <p:sldLayoutId id="2147484654" r:id="rId2"/>
    <p:sldLayoutId id="2147484655" r:id="rId3"/>
    <p:sldLayoutId id="2147484656" r:id="rId4"/>
    <p:sldLayoutId id="2147484657" r:id="rId5"/>
    <p:sldLayoutId id="2147484658" r:id="rId6"/>
    <p:sldLayoutId id="2147484659" r:id="rId7"/>
    <p:sldLayoutId id="2147484660" r:id="rId8"/>
    <p:sldLayoutId id="2147484661" r:id="rId9"/>
    <p:sldLayoutId id="2147484662" r:id="rId10"/>
    <p:sldLayoutId id="214748466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>
          <a:solidFill>
            <a:schemeClr val="tx2"/>
          </a:solidFill>
          <a:latin typeface="TCL Courant" charset="0"/>
          <a:ea typeface="+mj-ea"/>
          <a:cs typeface="TCL Couran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0" i="0">
          <a:solidFill>
            <a:schemeClr val="tx1"/>
          </a:solidFill>
          <a:latin typeface="TCL Courant" charset="0"/>
          <a:ea typeface="+mn-ea"/>
          <a:cs typeface="TCL Courant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>
          <a:solidFill>
            <a:schemeClr val="tx1"/>
          </a:solidFill>
          <a:latin typeface="TCL Courant" charset="0"/>
          <a:cs typeface="TCL Courant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TCL Courant" charset="0"/>
          <a:cs typeface="TCL Courant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TCL Courant" charset="0"/>
          <a:cs typeface="TCL Courant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0" i="0">
          <a:solidFill>
            <a:schemeClr val="tx1"/>
          </a:solidFill>
          <a:latin typeface="TCL Courant" charset="0"/>
          <a:cs typeface="TCL Courant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et modifiez le titre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5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r>
              <a:rPr lang="fr-FR" dirty="0" smtClean="0"/>
              <a:t>Prolongement du métro B aux Hôpitaux Lyon Sud - Réunion publique du 15 juin 2017</a:t>
            </a:r>
            <a:endParaRPr lang="fr-FR" dirty="0"/>
          </a:p>
        </p:txBody>
      </p:sp>
      <p:sp>
        <p:nvSpPr>
          <p:cNvPr id="25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>
                <a:latin typeface="TCL Courant" charset="0"/>
                <a:cs typeface="TCL Courant" charset="0"/>
              </a:defRPr>
            </a:lvl1pPr>
          </a:lstStyle>
          <a:p>
            <a:pPr>
              <a:defRPr/>
            </a:pPr>
            <a:fld id="{6AF79B7D-E49B-48C5-A5F8-D232B2C17846}" type="slidenum">
              <a:rPr lang="fr-FR" smtClean="0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64" r:id="rId1"/>
    <p:sldLayoutId id="2147484665" r:id="rId2"/>
    <p:sldLayoutId id="2147484666" r:id="rId3"/>
    <p:sldLayoutId id="2147484667" r:id="rId4"/>
    <p:sldLayoutId id="2147484668" r:id="rId5"/>
    <p:sldLayoutId id="2147484669" r:id="rId6"/>
    <p:sldLayoutId id="2147484670" r:id="rId7"/>
    <p:sldLayoutId id="2147484671" r:id="rId8"/>
    <p:sldLayoutId id="2147484672" r:id="rId9"/>
    <p:sldLayoutId id="2147484673" r:id="rId10"/>
    <p:sldLayoutId id="214748467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>
          <a:solidFill>
            <a:schemeClr val="tx2"/>
          </a:solidFill>
          <a:latin typeface="TCL Courant" charset="0"/>
          <a:ea typeface="+mj-ea"/>
          <a:cs typeface="TCL Couran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0" i="0">
          <a:solidFill>
            <a:schemeClr val="tx1"/>
          </a:solidFill>
          <a:latin typeface="TCL Courant" charset="0"/>
          <a:ea typeface="+mn-ea"/>
          <a:cs typeface="TCL Courant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>
          <a:solidFill>
            <a:schemeClr val="tx1"/>
          </a:solidFill>
          <a:latin typeface="TCL Courant" charset="0"/>
          <a:cs typeface="TCL Courant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TCL Courant" charset="0"/>
          <a:cs typeface="TCL Courant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TCL Courant" charset="0"/>
          <a:cs typeface="TCL Courant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0" i="0">
          <a:solidFill>
            <a:schemeClr val="tx1"/>
          </a:solidFill>
          <a:latin typeface="TCL Courant" charset="0"/>
          <a:cs typeface="TCL Courant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jpg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7.png"/><Relationship Id="rId12" Type="http://schemas.openxmlformats.org/officeDocument/2006/relationships/image" Target="../media/image48.png"/><Relationship Id="rId13" Type="http://schemas.openxmlformats.org/officeDocument/2006/relationships/image" Target="../media/image49.png"/><Relationship Id="rId14" Type="http://schemas.openxmlformats.org/officeDocument/2006/relationships/image" Target="../media/image50.png"/><Relationship Id="rId15" Type="http://schemas.openxmlformats.org/officeDocument/2006/relationships/image" Target="../media/image51.png"/><Relationship Id="rId16" Type="http://schemas.openxmlformats.org/officeDocument/2006/relationships/image" Target="../media/image52.png"/><Relationship Id="rId17" Type="http://schemas.openxmlformats.org/officeDocument/2006/relationships/image" Target="../media/image53.png"/><Relationship Id="rId18" Type="http://schemas.openxmlformats.org/officeDocument/2006/relationships/image" Target="../media/image54.png"/><Relationship Id="rId19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5222048" y="4476972"/>
            <a:ext cx="3556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RÉUNION PUBLIQUE</a:t>
            </a:r>
          </a:p>
          <a:p>
            <a:r>
              <a:rPr lang="fr-FR" sz="15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Saint-Genis-Laval</a:t>
            </a:r>
            <a:r>
              <a:rPr lang="fr-FR" sz="15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/>
            </a:r>
            <a:br>
              <a:rPr lang="fr-FR" sz="15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5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le </a:t>
            </a:r>
            <a:r>
              <a:rPr lang="fr-FR" sz="15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7 septembre </a:t>
            </a:r>
            <a:r>
              <a:rPr lang="fr-FR" sz="15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2017</a:t>
            </a:r>
            <a:endParaRPr lang="fr-FR" sz="15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 rot="16200000">
            <a:off x="8380766" y="5401326"/>
            <a:ext cx="1009290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r-FR" sz="800" dirty="0">
                <a:latin typeface="TCL Light" charset="0"/>
                <a:ea typeface="TCL Light" charset="0"/>
                <a:cs typeface="TCL Light" charset="0"/>
              </a:rPr>
              <a:t>©Nicolas </a:t>
            </a:r>
            <a:r>
              <a:rPr lang="fr-FR" sz="800" dirty="0" smtClean="0">
                <a:latin typeface="TCL Light" charset="0"/>
                <a:ea typeface="TCL Light" charset="0"/>
                <a:cs typeface="TCL Light" charset="0"/>
              </a:rPr>
              <a:t>Robin</a:t>
            </a:r>
            <a:endParaRPr lang="fr-FR" sz="800" dirty="0">
              <a:latin typeface="TCL Light" charset="0"/>
              <a:ea typeface="TCL Light" charset="0"/>
              <a:cs typeface="TCL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" t="2186" r="2365" b="2408"/>
          <a:stretch/>
        </p:blipFill>
        <p:spPr>
          <a:xfrm>
            <a:off x="2272498" y="1301650"/>
            <a:ext cx="4667785" cy="5191226"/>
          </a:xfrm>
          <a:prstGeom prst="rect">
            <a:avLst/>
          </a:prstGeom>
        </p:spPr>
      </p:pic>
      <p:sp>
        <p:nvSpPr>
          <p:cNvPr id="11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323849" y="2889872"/>
            <a:ext cx="1619251" cy="829579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17 min</a:t>
            </a:r>
          </a:p>
          <a:p>
            <a:pPr algn="ctr"/>
            <a:r>
              <a:rPr lang="fr-FR" sz="14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Entre Hôpitaux Sud</a:t>
            </a:r>
            <a:br>
              <a:rPr lang="fr-FR" sz="14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4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et </a:t>
            </a:r>
            <a:r>
              <a:rPr lang="fr-FR" sz="1400" dirty="0" err="1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Charpennes</a:t>
            </a:r>
            <a:endParaRPr lang="fr-FR" sz="14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20" name="Rectangle à coins arrondis 19"/>
          <p:cNvSpPr/>
          <p:nvPr/>
        </p:nvSpPr>
        <p:spPr bwMode="auto">
          <a:xfrm>
            <a:off x="323849" y="1976579"/>
            <a:ext cx="1619251" cy="829579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2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stations supplémentaires</a:t>
            </a:r>
          </a:p>
        </p:txBody>
      </p:sp>
      <p:sp>
        <p:nvSpPr>
          <p:cNvPr id="21" name="Rectangle à coins arrondis 20"/>
          <p:cNvSpPr/>
          <p:nvPr/>
        </p:nvSpPr>
        <p:spPr bwMode="auto">
          <a:xfrm>
            <a:off x="323849" y="4714820"/>
            <a:ext cx="1619251" cy="59121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391 M€</a:t>
            </a:r>
          </a:p>
          <a:p>
            <a:pPr algn="ctr"/>
            <a:r>
              <a:rPr lang="fr-FR" sz="14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Coût du </a:t>
            </a:r>
            <a:r>
              <a:rPr lang="fr-FR" sz="14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projet</a:t>
            </a:r>
          </a:p>
        </p:txBody>
      </p:sp>
      <p:sp>
        <p:nvSpPr>
          <p:cNvPr id="22" name="Rectangle à coins arrondis 21"/>
          <p:cNvSpPr/>
          <p:nvPr/>
        </p:nvSpPr>
        <p:spPr bwMode="auto">
          <a:xfrm>
            <a:off x="323849" y="3801527"/>
            <a:ext cx="1619251" cy="829579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Juin 2023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Mise en service prévisionnelle</a:t>
            </a:r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323849" y="1301649"/>
            <a:ext cx="1619251" cy="59121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2,5 Km</a:t>
            </a:r>
          </a:p>
          <a:p>
            <a:pPr algn="ctr"/>
            <a:r>
              <a:rPr lang="fr-FR" sz="14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de prolongement</a:t>
            </a:r>
            <a:endParaRPr lang="fr-FR" sz="14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grpSp>
        <p:nvGrpSpPr>
          <p:cNvPr id="45" name="Grouper 44"/>
          <p:cNvGrpSpPr/>
          <p:nvPr/>
        </p:nvGrpSpPr>
        <p:grpSpPr>
          <a:xfrm>
            <a:off x="3320041" y="1265137"/>
            <a:ext cx="5477322" cy="5026780"/>
            <a:chOff x="3320041" y="1265137"/>
            <a:chExt cx="5477322" cy="5026780"/>
          </a:xfrm>
        </p:grpSpPr>
        <p:cxnSp>
          <p:nvCxnSpPr>
            <p:cNvPr id="4" name="Connecteur droit 3"/>
            <p:cNvCxnSpPr/>
            <p:nvPr/>
          </p:nvCxnSpPr>
          <p:spPr bwMode="auto">
            <a:xfrm>
              <a:off x="3320041" y="6291917"/>
              <a:ext cx="5477322" cy="0"/>
            </a:xfrm>
            <a:prstGeom prst="line">
              <a:avLst/>
            </a:prstGeom>
            <a:noFill/>
            <a:ln w="3175" cap="flat" cmpd="sng" algn="ctr">
              <a:solidFill>
                <a:srgbClr val="C0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24" name="Connecteur droit 23"/>
            <p:cNvCxnSpPr/>
            <p:nvPr/>
          </p:nvCxnSpPr>
          <p:spPr bwMode="auto">
            <a:xfrm>
              <a:off x="3758268" y="5216539"/>
              <a:ext cx="5018865" cy="0"/>
            </a:xfrm>
            <a:prstGeom prst="line">
              <a:avLst/>
            </a:prstGeom>
            <a:noFill/>
            <a:ln w="3175" cap="flat" cmpd="sng" algn="ctr">
              <a:solidFill>
                <a:srgbClr val="C0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25" name="Connecteur droit 24"/>
            <p:cNvCxnSpPr/>
            <p:nvPr/>
          </p:nvCxnSpPr>
          <p:spPr bwMode="auto">
            <a:xfrm>
              <a:off x="4613945" y="4261928"/>
              <a:ext cx="4147004" cy="0"/>
            </a:xfrm>
            <a:prstGeom prst="line">
              <a:avLst/>
            </a:prstGeom>
            <a:noFill/>
            <a:ln w="3175" cap="flat" cmpd="sng" algn="ctr">
              <a:solidFill>
                <a:srgbClr val="C0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26" name="Connecteur droit 25"/>
            <p:cNvCxnSpPr/>
            <p:nvPr/>
          </p:nvCxnSpPr>
          <p:spPr bwMode="auto">
            <a:xfrm>
              <a:off x="5020811" y="3267616"/>
              <a:ext cx="3764414" cy="0"/>
            </a:xfrm>
            <a:prstGeom prst="line">
              <a:avLst/>
            </a:prstGeom>
            <a:noFill/>
            <a:ln w="3175" cap="flat" cmpd="sng" algn="ctr">
              <a:solidFill>
                <a:srgbClr val="C0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28" name="Connecteur droit 27"/>
            <p:cNvCxnSpPr/>
            <p:nvPr/>
          </p:nvCxnSpPr>
          <p:spPr bwMode="auto">
            <a:xfrm>
              <a:off x="5205369" y="2815452"/>
              <a:ext cx="3579856" cy="0"/>
            </a:xfrm>
            <a:prstGeom prst="line">
              <a:avLst/>
            </a:prstGeom>
            <a:noFill/>
            <a:ln w="3175" cap="flat" cmpd="sng" algn="ctr">
              <a:solidFill>
                <a:srgbClr val="C0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30" name="Connecteur droit 29"/>
            <p:cNvCxnSpPr/>
            <p:nvPr/>
          </p:nvCxnSpPr>
          <p:spPr bwMode="auto">
            <a:xfrm>
              <a:off x="5679347" y="2272743"/>
              <a:ext cx="3105878" cy="0"/>
            </a:xfrm>
            <a:prstGeom prst="line">
              <a:avLst/>
            </a:prstGeom>
            <a:noFill/>
            <a:ln w="3175" cap="flat" cmpd="sng" algn="ctr">
              <a:solidFill>
                <a:srgbClr val="C0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31" name="Connecteur droit 30"/>
            <p:cNvCxnSpPr/>
            <p:nvPr/>
          </p:nvCxnSpPr>
          <p:spPr bwMode="auto">
            <a:xfrm>
              <a:off x="5910044" y="1733148"/>
              <a:ext cx="2875181" cy="0"/>
            </a:xfrm>
            <a:prstGeom prst="line">
              <a:avLst/>
            </a:prstGeom>
            <a:noFill/>
            <a:ln w="3175" cap="flat" cmpd="sng" algn="ctr">
              <a:solidFill>
                <a:srgbClr val="C0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sp>
          <p:nvSpPr>
            <p:cNvPr id="37" name="ZoneTexte 36"/>
            <p:cNvSpPr txBox="1"/>
            <p:nvPr/>
          </p:nvSpPr>
          <p:spPr>
            <a:xfrm>
              <a:off x="7955091" y="5728843"/>
              <a:ext cx="8301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1000" i="1" dirty="0" smtClean="0">
                  <a:latin typeface="TCL Light" charset="0"/>
                  <a:ea typeface="TCL Light" charset="0"/>
                  <a:cs typeface="TCL Light" charset="0"/>
                </a:rPr>
                <a:t>4 min</a:t>
              </a:r>
              <a:endParaRPr lang="fr-FR" sz="1000" i="1" dirty="0">
                <a:latin typeface="TCL Light" charset="0"/>
                <a:ea typeface="TCL Light" charset="0"/>
                <a:cs typeface="TCL Light" charset="0"/>
              </a:endParaRP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7955091" y="4696943"/>
              <a:ext cx="8301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1000" i="1" dirty="0" smtClean="0">
                  <a:latin typeface="TCL Light" charset="0"/>
                  <a:ea typeface="TCL Light" charset="0"/>
                  <a:cs typeface="TCL Light" charset="0"/>
                </a:rPr>
                <a:t>4 min</a:t>
              </a:r>
              <a:endParaRPr lang="fr-FR" sz="1000" i="1" dirty="0">
                <a:latin typeface="TCL Light" charset="0"/>
                <a:ea typeface="TCL Light" charset="0"/>
                <a:cs typeface="TCL Light" charset="0"/>
              </a:endParaRP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7955091" y="3708739"/>
              <a:ext cx="8301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1000" i="1" dirty="0">
                  <a:latin typeface="TCL Light" charset="0"/>
                  <a:ea typeface="TCL Light" charset="0"/>
                  <a:cs typeface="TCL Light" charset="0"/>
                </a:rPr>
                <a:t>2</a:t>
              </a:r>
              <a:r>
                <a:rPr lang="fr-FR" sz="1000" i="1" dirty="0" smtClean="0">
                  <a:latin typeface="TCL Light" charset="0"/>
                  <a:ea typeface="TCL Light" charset="0"/>
                  <a:cs typeface="TCL Light" charset="0"/>
                </a:rPr>
                <a:t> min</a:t>
              </a:r>
              <a:endParaRPr lang="fr-FR" sz="1000" i="1" dirty="0">
                <a:latin typeface="TCL Light" charset="0"/>
                <a:ea typeface="TCL Light" charset="0"/>
                <a:cs typeface="TCL Light" charset="0"/>
              </a:endParaRP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7955091" y="2943016"/>
              <a:ext cx="8301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1000" i="1" dirty="0">
                  <a:latin typeface="TCL Light" charset="0"/>
                  <a:ea typeface="TCL Light" charset="0"/>
                  <a:cs typeface="TCL Light" charset="0"/>
                </a:rPr>
                <a:t>2</a:t>
              </a:r>
              <a:r>
                <a:rPr lang="fr-FR" sz="1000" i="1" dirty="0" smtClean="0">
                  <a:latin typeface="TCL Light" charset="0"/>
                  <a:ea typeface="TCL Light" charset="0"/>
                  <a:cs typeface="TCL Light" charset="0"/>
                </a:rPr>
                <a:t> min</a:t>
              </a:r>
              <a:endParaRPr lang="fr-FR" sz="1000" i="1" dirty="0">
                <a:latin typeface="TCL Light" charset="0"/>
                <a:ea typeface="TCL Light" charset="0"/>
                <a:cs typeface="TCL Light" charset="0"/>
              </a:endParaRP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7955091" y="2468238"/>
              <a:ext cx="8301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1000" i="1" smtClean="0">
                  <a:latin typeface="TCL Light" charset="0"/>
                  <a:ea typeface="TCL Light" charset="0"/>
                  <a:cs typeface="TCL Light" charset="0"/>
                </a:rPr>
                <a:t>3 </a:t>
              </a:r>
              <a:r>
                <a:rPr lang="fr-FR" sz="1000" i="1" dirty="0" smtClean="0">
                  <a:latin typeface="TCL Light" charset="0"/>
                  <a:ea typeface="TCL Light" charset="0"/>
                  <a:cs typeface="TCL Light" charset="0"/>
                </a:rPr>
                <a:t>min</a:t>
              </a:r>
              <a:endParaRPr lang="fr-FR" sz="1000" i="1" dirty="0">
                <a:latin typeface="TCL Light" charset="0"/>
                <a:ea typeface="TCL Light" charset="0"/>
                <a:cs typeface="TCL Light" charset="0"/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7955091" y="1913872"/>
              <a:ext cx="8301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1000" i="1" dirty="0" smtClean="0">
                  <a:latin typeface="TCL Light" charset="0"/>
                  <a:ea typeface="TCL Light" charset="0"/>
                  <a:cs typeface="TCL Light" charset="0"/>
                </a:rPr>
                <a:t>2 min</a:t>
              </a:r>
              <a:endParaRPr lang="fr-FR" sz="1000" i="1" dirty="0">
                <a:latin typeface="TCL Light" charset="0"/>
                <a:ea typeface="TCL Light" charset="0"/>
                <a:cs typeface="TCL Light" charset="0"/>
              </a:endParaRP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7232650" y="1265137"/>
              <a:ext cx="155257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1000" i="1" dirty="0" smtClean="0">
                  <a:latin typeface="TCL Light" charset="0"/>
                  <a:ea typeface="TCL Light" charset="0"/>
                  <a:cs typeface="TCL Light" charset="0"/>
                </a:rPr>
                <a:t>Temps de parcours</a:t>
              </a:r>
              <a:endParaRPr lang="fr-FR" sz="1000" i="1" dirty="0">
                <a:latin typeface="TCL Light" charset="0"/>
                <a:ea typeface="TCL Light" charset="0"/>
                <a:cs typeface="TCL Light" charset="0"/>
              </a:endParaRPr>
            </a:p>
          </p:txBody>
        </p:sp>
      </p:grpSp>
      <p:sp>
        <p:nvSpPr>
          <p:cNvPr id="44" name="ZoneTexte 43"/>
          <p:cNvSpPr txBox="1"/>
          <p:nvPr/>
        </p:nvSpPr>
        <p:spPr>
          <a:xfrm>
            <a:off x="2207889" y="6556228"/>
            <a:ext cx="634130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r-FR" sz="800" i="1" dirty="0" smtClean="0">
                <a:latin typeface="TCL Light" charset="0"/>
                <a:ea typeface="TCL Light" charset="0"/>
                <a:cs typeface="TCL Light" charset="0"/>
              </a:rPr>
              <a:t>*Temps indicatifs variables selon les moments de la journée et le temps d’attente. </a:t>
            </a:r>
            <a:endParaRPr lang="fr-FR" sz="800" i="1" dirty="0">
              <a:latin typeface="TCL Light" charset="0"/>
              <a:ea typeface="TCL Light" charset="0"/>
              <a:cs typeface="TCL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1" r="15904"/>
          <a:stretch/>
        </p:blipFill>
        <p:spPr>
          <a:xfrm>
            <a:off x="323851" y="1604513"/>
            <a:ext cx="8461374" cy="2554148"/>
          </a:xfrm>
          <a:prstGeom prst="rect">
            <a:avLst/>
          </a:prstGeom>
        </p:spPr>
      </p:pic>
      <p:cxnSp>
        <p:nvCxnSpPr>
          <p:cNvPr id="40" name="Connecteur droit avec flèche 39"/>
          <p:cNvCxnSpPr/>
          <p:nvPr/>
        </p:nvCxnSpPr>
        <p:spPr bwMode="auto">
          <a:xfrm>
            <a:off x="6828398" y="4756196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Connecteur droit avec flèche 40"/>
          <p:cNvCxnSpPr/>
          <p:nvPr/>
        </p:nvCxnSpPr>
        <p:spPr bwMode="auto">
          <a:xfrm>
            <a:off x="8269072" y="4907499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Connecteur droit avec flèche 34"/>
          <p:cNvCxnSpPr/>
          <p:nvPr/>
        </p:nvCxnSpPr>
        <p:spPr bwMode="auto">
          <a:xfrm>
            <a:off x="4578579" y="4868029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" r="43583"/>
          <a:stretch/>
        </p:blipFill>
        <p:spPr>
          <a:xfrm>
            <a:off x="336550" y="5150355"/>
            <a:ext cx="4730750" cy="1342520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 bwMode="auto">
          <a:xfrm>
            <a:off x="782832" y="5065381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51" name="Image 50"/>
          <p:cNvPicPr>
            <a:picLocks noChangeAspect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7" r="-1"/>
          <a:stretch/>
        </p:blipFill>
        <p:spPr>
          <a:xfrm>
            <a:off x="5067300" y="5150355"/>
            <a:ext cx="3711573" cy="1342520"/>
          </a:xfrm>
          <a:prstGeom prst="rect">
            <a:avLst/>
          </a:prstGeom>
        </p:spPr>
      </p:pic>
      <p:cxnSp>
        <p:nvCxnSpPr>
          <p:cNvPr id="24" name="Connecteur droit avec flèche 23"/>
          <p:cNvCxnSpPr/>
          <p:nvPr/>
        </p:nvCxnSpPr>
        <p:spPr bwMode="auto">
          <a:xfrm flipH="1">
            <a:off x="927879" y="1883741"/>
            <a:ext cx="713598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à coins arrondis 27"/>
          <p:cNvSpPr/>
          <p:nvPr/>
        </p:nvSpPr>
        <p:spPr bwMode="auto">
          <a:xfrm>
            <a:off x="1368709" y="1672208"/>
            <a:ext cx="744473" cy="420956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spcBef>
                <a:spcPts val="0"/>
              </a:spcBef>
              <a:buNone/>
              <a:defRPr/>
            </a:pPr>
            <a:r>
              <a:rPr lang="fr-FR" sz="1000" dirty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Arrière gare</a:t>
            </a:r>
          </a:p>
          <a:p>
            <a:pPr marL="0" lvl="1" indent="0" algn="ctr">
              <a:spcBef>
                <a:spcPts val="0"/>
              </a:spcBef>
              <a:buNone/>
              <a:defRPr/>
            </a:pPr>
            <a:r>
              <a:rPr lang="fr-FR" sz="1000" dirty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existante</a:t>
            </a:r>
          </a:p>
        </p:txBody>
      </p:sp>
      <p:cxnSp>
        <p:nvCxnSpPr>
          <p:cNvPr id="31" name="Connecteur droit avec flèche 30"/>
          <p:cNvCxnSpPr>
            <a:stCxn id="30" idx="0"/>
          </p:cNvCxnSpPr>
          <p:nvPr/>
        </p:nvCxnSpPr>
        <p:spPr bwMode="auto">
          <a:xfrm flipV="1">
            <a:off x="823853" y="2197171"/>
            <a:ext cx="17764" cy="104508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ectangle à coins arrondis 29"/>
          <p:cNvSpPr/>
          <p:nvPr/>
        </p:nvSpPr>
        <p:spPr bwMode="auto">
          <a:xfrm>
            <a:off x="434044" y="3242251"/>
            <a:ext cx="779618" cy="420956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Puits </a:t>
            </a:r>
            <a:r>
              <a:rPr lang="fr-FR" sz="1000" dirty="0" err="1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Orsel</a:t>
            </a:r>
            <a:r>
              <a:rPr lang="fr-FR" sz="1000" dirty="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 existant</a:t>
            </a:r>
            <a:endParaRPr lang="fr-FR" sz="1000" dirty="0">
              <a:solidFill>
                <a:srgbClr val="0070BA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cxnSp>
        <p:nvCxnSpPr>
          <p:cNvPr id="37" name="Connecteur droit avec flèche 36"/>
          <p:cNvCxnSpPr>
            <a:stCxn id="36" idx="2"/>
          </p:cNvCxnSpPr>
          <p:nvPr/>
        </p:nvCxnSpPr>
        <p:spPr bwMode="auto">
          <a:xfrm flipH="1">
            <a:off x="3444004" y="2268449"/>
            <a:ext cx="3755" cy="951186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Connecteur droit avec flèche 37"/>
          <p:cNvCxnSpPr>
            <a:stCxn id="39" idx="0"/>
          </p:cNvCxnSpPr>
          <p:nvPr/>
        </p:nvCxnSpPr>
        <p:spPr bwMode="auto">
          <a:xfrm flipV="1">
            <a:off x="8303089" y="2144575"/>
            <a:ext cx="0" cy="779452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Rectangle à coins arrondis 38"/>
          <p:cNvSpPr/>
          <p:nvPr/>
        </p:nvSpPr>
        <p:spPr bwMode="auto">
          <a:xfrm>
            <a:off x="7985594" y="2924027"/>
            <a:ext cx="634990" cy="591216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Puits</a:t>
            </a:r>
            <a:br>
              <a:rPr lang="fr-FR" sz="100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00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du Grand </a:t>
            </a:r>
            <a:r>
              <a:rPr lang="fr-FR" sz="1000" dirty="0" err="1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Revoyet</a:t>
            </a:r>
            <a:endParaRPr lang="fr-FR" sz="1000" dirty="0">
              <a:solidFill>
                <a:srgbClr val="0070BA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36" name="Rectangle à coins arrondis 35"/>
          <p:cNvSpPr/>
          <p:nvPr/>
        </p:nvSpPr>
        <p:spPr bwMode="auto">
          <a:xfrm>
            <a:off x="2870563" y="1779389"/>
            <a:ext cx="1154392" cy="48906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Station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Oullins centre</a:t>
            </a:r>
            <a:endParaRPr lang="fr-FR" sz="1200" b="1" dirty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53" name="Rectangle à coins arrondis 52"/>
          <p:cNvSpPr/>
          <p:nvPr/>
        </p:nvSpPr>
        <p:spPr bwMode="auto">
          <a:xfrm>
            <a:off x="456484" y="4942919"/>
            <a:ext cx="665654" cy="250697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Puits </a:t>
            </a:r>
            <a:r>
              <a:rPr lang="fr-FR" sz="1000" dirty="0" err="1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Orsel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54" name="Rectangle à coins arrondis 53"/>
          <p:cNvSpPr/>
          <p:nvPr/>
        </p:nvSpPr>
        <p:spPr bwMode="auto">
          <a:xfrm>
            <a:off x="1399848" y="4476750"/>
            <a:ext cx="878887" cy="42095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Station</a:t>
            </a:r>
            <a:b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Oullins centre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55" name="Rectangle à coins arrondis 54"/>
          <p:cNvSpPr/>
          <p:nvPr/>
        </p:nvSpPr>
        <p:spPr bwMode="auto">
          <a:xfrm>
            <a:off x="4204514" y="4857790"/>
            <a:ext cx="744152" cy="42095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Puits Grand </a:t>
            </a:r>
            <a:r>
              <a:rPr lang="fr-FR" sz="1000" dirty="0" err="1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R</a:t>
            </a:r>
            <a:r>
              <a:rPr lang="fr-FR" sz="1000" dirty="0" err="1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evoyet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56" name="Rectangle à coins arrondis 55"/>
          <p:cNvSpPr/>
          <p:nvPr/>
        </p:nvSpPr>
        <p:spPr bwMode="auto">
          <a:xfrm>
            <a:off x="6507745" y="4482416"/>
            <a:ext cx="623255" cy="59121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Station</a:t>
            </a:r>
            <a:b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Hôpitaux Lyon Sud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57" name="Rectangle à coins arrondis 56"/>
          <p:cNvSpPr/>
          <p:nvPr/>
        </p:nvSpPr>
        <p:spPr bwMode="auto">
          <a:xfrm>
            <a:off x="7854630" y="4737970"/>
            <a:ext cx="837316" cy="59121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Puits</a:t>
            </a:r>
            <a:br>
              <a:rPr lang="fr-FR" sz="100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00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de lancement du tunnelier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cxnSp>
        <p:nvCxnSpPr>
          <p:cNvPr id="34" name="Connecteur droit avec flèche 33"/>
          <p:cNvCxnSpPr/>
          <p:nvPr/>
        </p:nvCxnSpPr>
        <p:spPr bwMode="auto">
          <a:xfrm>
            <a:off x="1828801" y="4585157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4" name="Rectangle à coins arrondis 43"/>
          <p:cNvSpPr/>
          <p:nvPr/>
        </p:nvSpPr>
        <p:spPr bwMode="auto">
          <a:xfrm>
            <a:off x="336550" y="4400550"/>
            <a:ext cx="4730750" cy="2092325"/>
          </a:xfrm>
          <a:prstGeom prst="roundRect">
            <a:avLst/>
          </a:prstGeom>
          <a:solidFill>
            <a:schemeClr val="bg1">
              <a:alpha val="0"/>
            </a:schemeClr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27" name="Rectangle à coins arrondis 26"/>
          <p:cNvSpPr/>
          <p:nvPr/>
        </p:nvSpPr>
        <p:spPr bwMode="auto">
          <a:xfrm>
            <a:off x="5744352" y="2731951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Square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de la </a:t>
            </a:r>
            <a:r>
              <a:rPr lang="fr-FR" sz="1000" b="1" dirty="0" err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Sarra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29" name="Rectangle à coins arrondis 28"/>
          <p:cNvSpPr/>
          <p:nvPr/>
        </p:nvSpPr>
        <p:spPr bwMode="auto">
          <a:xfrm rot="1324486">
            <a:off x="2585790" y="2379874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Mairie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d</a:t>
            </a: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’Oullins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2726296" y="3584623"/>
            <a:ext cx="803025" cy="250697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Église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3" name="Rectangle à coins arrondis 32"/>
          <p:cNvSpPr/>
          <p:nvPr/>
        </p:nvSpPr>
        <p:spPr bwMode="auto">
          <a:xfrm rot="19421587">
            <a:off x="6934179" y="2336283"/>
            <a:ext cx="1479949" cy="250697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Rue du Grand </a:t>
            </a:r>
            <a:r>
              <a:rPr lang="fr-FR" sz="1000" b="1" dirty="0" err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Revoyet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43" name="Rectangle à coins arrondis 42"/>
          <p:cNvSpPr/>
          <p:nvPr/>
        </p:nvSpPr>
        <p:spPr bwMode="auto">
          <a:xfrm rot="1273465">
            <a:off x="1556302" y="2220384"/>
            <a:ext cx="803025" cy="250697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Grande Rue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grpSp>
        <p:nvGrpSpPr>
          <p:cNvPr id="48" name="Grouper 47"/>
          <p:cNvGrpSpPr/>
          <p:nvPr/>
        </p:nvGrpSpPr>
        <p:grpSpPr>
          <a:xfrm rot="19956464">
            <a:off x="398012" y="3913945"/>
            <a:ext cx="260716" cy="153888"/>
            <a:chOff x="2838534" y="5915278"/>
            <a:chExt cx="260716" cy="153888"/>
          </a:xfrm>
        </p:grpSpPr>
        <p:sp>
          <p:nvSpPr>
            <p:cNvPr id="49" name="Triangle 48"/>
            <p:cNvSpPr/>
            <p:nvPr/>
          </p:nvSpPr>
          <p:spPr bwMode="auto">
            <a:xfrm rot="16200000">
              <a:off x="2829875" y="5940119"/>
              <a:ext cx="125568" cy="108249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2985961" y="5915278"/>
              <a:ext cx="11328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  <a:latin typeface="TCL Courant" charset="0"/>
                </a:rPr>
                <a:t>N</a:t>
              </a:r>
              <a:endParaRPr lang="fr-FR" sz="1000" dirty="0">
                <a:solidFill>
                  <a:schemeClr val="bg1"/>
                </a:solidFill>
                <a:latin typeface="TCL Courant" charset="0"/>
              </a:endParaRPr>
            </a:p>
          </p:txBody>
        </p:sp>
      </p:grpSp>
      <p:sp>
        <p:nvSpPr>
          <p:cNvPr id="52" name="Espace réservé du contenu 2"/>
          <p:cNvSpPr txBox="1">
            <a:spLocks/>
          </p:cNvSpPr>
          <p:nvPr/>
        </p:nvSpPr>
        <p:spPr>
          <a:xfrm>
            <a:off x="244800" y="1234800"/>
            <a:ext cx="366189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7800" indent="-1778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 b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1pPr>
            <a:lvl2pPr marL="630238" indent="-173038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fr-FR" sz="1600" kern="0" dirty="0" smtClean="0"/>
              <a:t>Le tracé et les ouvrages : Oullins</a:t>
            </a:r>
            <a:endParaRPr lang="fr-FR" sz="1600" kern="0" dirty="0"/>
          </a:p>
        </p:txBody>
      </p:sp>
      <p:sp>
        <p:nvSpPr>
          <p:cNvPr id="58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25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necteur droit avec flèche 27"/>
          <p:cNvCxnSpPr/>
          <p:nvPr/>
        </p:nvCxnSpPr>
        <p:spPr bwMode="auto">
          <a:xfrm>
            <a:off x="6828398" y="4756196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Connecteur droit avec flèche 32"/>
          <p:cNvCxnSpPr/>
          <p:nvPr/>
        </p:nvCxnSpPr>
        <p:spPr bwMode="auto">
          <a:xfrm>
            <a:off x="8269072" y="4907499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Connecteur droit avec flèche 26"/>
          <p:cNvCxnSpPr/>
          <p:nvPr/>
        </p:nvCxnSpPr>
        <p:spPr bwMode="auto">
          <a:xfrm>
            <a:off x="4578579" y="4868029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" t="5447" r="15952"/>
          <a:stretch/>
        </p:blipFill>
        <p:spPr>
          <a:xfrm>
            <a:off x="323850" y="1595438"/>
            <a:ext cx="8461375" cy="2535322"/>
          </a:xfrm>
          <a:prstGeom prst="rect">
            <a:avLst/>
          </a:prstGeom>
        </p:spPr>
      </p:pic>
      <p:cxnSp>
        <p:nvCxnSpPr>
          <p:cNvPr id="29" name="Connecteur droit avec flèche 28"/>
          <p:cNvCxnSpPr/>
          <p:nvPr/>
        </p:nvCxnSpPr>
        <p:spPr bwMode="auto">
          <a:xfrm flipV="1">
            <a:off x="4554537" y="3050734"/>
            <a:ext cx="5162" cy="564962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Connecteur droit avec flèche 29"/>
          <p:cNvCxnSpPr/>
          <p:nvPr/>
        </p:nvCxnSpPr>
        <p:spPr bwMode="auto">
          <a:xfrm>
            <a:off x="7203856" y="1948974"/>
            <a:ext cx="162624" cy="185145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Rectangle à coins arrondis 30"/>
          <p:cNvSpPr/>
          <p:nvPr/>
        </p:nvSpPr>
        <p:spPr bwMode="auto">
          <a:xfrm>
            <a:off x="6674049" y="1718779"/>
            <a:ext cx="1125219" cy="250697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Puits de ventilation</a:t>
            </a: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520440" y="3536070"/>
            <a:ext cx="2072640" cy="48906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Station et </a:t>
            </a:r>
            <a:r>
              <a:rPr lang="fr-FR" sz="1200" b="1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Pôle multimodal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des Hôpitaux Sud</a:t>
            </a:r>
            <a:endParaRPr lang="fr-FR" sz="1200" b="1" dirty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" r="43583"/>
          <a:stretch/>
        </p:blipFill>
        <p:spPr>
          <a:xfrm>
            <a:off x="336550" y="5150355"/>
            <a:ext cx="4730750" cy="1342520"/>
          </a:xfrm>
          <a:prstGeom prst="rect">
            <a:avLst/>
          </a:prstGeom>
        </p:spPr>
      </p:pic>
      <p:cxnSp>
        <p:nvCxnSpPr>
          <p:cNvPr id="17" name="Connecteur droit avec flèche 16"/>
          <p:cNvCxnSpPr/>
          <p:nvPr/>
        </p:nvCxnSpPr>
        <p:spPr bwMode="auto">
          <a:xfrm>
            <a:off x="782832" y="5065381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7" r="-1"/>
          <a:stretch/>
        </p:blipFill>
        <p:spPr>
          <a:xfrm>
            <a:off x="5067300" y="5150355"/>
            <a:ext cx="3711573" cy="1342520"/>
          </a:xfrm>
          <a:prstGeom prst="rect">
            <a:avLst/>
          </a:prstGeom>
        </p:spPr>
      </p:pic>
      <p:sp>
        <p:nvSpPr>
          <p:cNvPr id="20" name="Rectangle à coins arrondis 19"/>
          <p:cNvSpPr/>
          <p:nvPr/>
        </p:nvSpPr>
        <p:spPr bwMode="auto">
          <a:xfrm>
            <a:off x="456484" y="4942919"/>
            <a:ext cx="665654" cy="250697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Puits </a:t>
            </a:r>
            <a:r>
              <a:rPr lang="fr-FR" sz="1000" dirty="0" err="1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Orsel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21" name="Rectangle à coins arrondis 20"/>
          <p:cNvSpPr/>
          <p:nvPr/>
        </p:nvSpPr>
        <p:spPr bwMode="auto">
          <a:xfrm>
            <a:off x="1399848" y="4476750"/>
            <a:ext cx="878887" cy="42095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Station</a:t>
            </a:r>
            <a:b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Oullins centre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4204514" y="4857790"/>
            <a:ext cx="744152" cy="42095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Puits Grand </a:t>
            </a:r>
            <a:r>
              <a:rPr lang="fr-FR" sz="1000" dirty="0" err="1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R</a:t>
            </a:r>
            <a:r>
              <a:rPr lang="fr-FR" sz="1000" dirty="0" err="1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evoyet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24" name="Rectangle à coins arrondis 23"/>
          <p:cNvSpPr/>
          <p:nvPr/>
        </p:nvSpPr>
        <p:spPr bwMode="auto">
          <a:xfrm>
            <a:off x="6507745" y="4482416"/>
            <a:ext cx="623255" cy="59121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Station</a:t>
            </a:r>
            <a:b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Hôpitaux Lyon Sud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25" name="Rectangle à coins arrondis 24"/>
          <p:cNvSpPr/>
          <p:nvPr/>
        </p:nvSpPr>
        <p:spPr bwMode="auto">
          <a:xfrm>
            <a:off x="7854630" y="4737970"/>
            <a:ext cx="837316" cy="591216"/>
          </a:xfrm>
          <a:prstGeom prst="roundRect">
            <a:avLst/>
          </a:prstGeom>
          <a:solidFill>
            <a:srgbClr val="0070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Puits</a:t>
            </a:r>
            <a:br>
              <a:rPr lang="fr-FR" sz="100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</a:br>
            <a:r>
              <a:rPr lang="fr-FR" sz="100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rPr>
              <a:t>de lancement du tunnelier</a:t>
            </a:r>
            <a:endParaRPr lang="fr-FR" sz="10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cxnSp>
        <p:nvCxnSpPr>
          <p:cNvPr id="26" name="Connecteur droit avec flèche 25"/>
          <p:cNvCxnSpPr/>
          <p:nvPr/>
        </p:nvCxnSpPr>
        <p:spPr bwMode="auto">
          <a:xfrm>
            <a:off x="1828801" y="4585157"/>
            <a:ext cx="0" cy="575567"/>
          </a:xfrm>
          <a:prstGeom prst="straightConnector1">
            <a:avLst/>
          </a:prstGeom>
          <a:noFill/>
          <a:ln w="9525" cap="flat" cmpd="sng" algn="ctr">
            <a:solidFill>
              <a:srgbClr val="0070BA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3" name="Rectangle à coins arrondis 42"/>
          <p:cNvSpPr/>
          <p:nvPr/>
        </p:nvSpPr>
        <p:spPr bwMode="auto">
          <a:xfrm>
            <a:off x="5060947" y="4400550"/>
            <a:ext cx="3717926" cy="2092325"/>
          </a:xfrm>
          <a:prstGeom prst="roundRect">
            <a:avLst/>
          </a:prstGeom>
          <a:solidFill>
            <a:schemeClr val="bg1">
              <a:alpha val="0"/>
            </a:schemeClr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3710911" y="1580018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Centre hospitalier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7" name="Rectangle à coins arrondis 36"/>
          <p:cNvSpPr/>
          <p:nvPr/>
        </p:nvSpPr>
        <p:spPr bwMode="auto">
          <a:xfrm>
            <a:off x="6914743" y="2692494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Pharmacie Centrale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292652" y="2550450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Parking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P5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 rot="20725742">
            <a:off x="5050432" y="2715478"/>
            <a:ext cx="1084038" cy="250697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Parking P3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40" name="Rectangle à coins arrondis 39"/>
          <p:cNvSpPr/>
          <p:nvPr/>
        </p:nvSpPr>
        <p:spPr bwMode="auto">
          <a:xfrm>
            <a:off x="5068186" y="2044422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Accès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CHU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grpSp>
        <p:nvGrpSpPr>
          <p:cNvPr id="35" name="Grouper 34"/>
          <p:cNvGrpSpPr/>
          <p:nvPr/>
        </p:nvGrpSpPr>
        <p:grpSpPr>
          <a:xfrm>
            <a:off x="398012" y="3913945"/>
            <a:ext cx="260716" cy="153888"/>
            <a:chOff x="2838534" y="5915278"/>
            <a:chExt cx="260716" cy="153888"/>
          </a:xfrm>
        </p:grpSpPr>
        <p:sp>
          <p:nvSpPr>
            <p:cNvPr id="36" name="Triangle 35"/>
            <p:cNvSpPr/>
            <p:nvPr/>
          </p:nvSpPr>
          <p:spPr bwMode="auto">
            <a:xfrm rot="16200000">
              <a:off x="2829875" y="5940119"/>
              <a:ext cx="125568" cy="108249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2985961" y="5915278"/>
              <a:ext cx="11328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  <a:latin typeface="TCL Courant" charset="0"/>
                </a:rPr>
                <a:t>N</a:t>
              </a:r>
              <a:endParaRPr lang="fr-FR" sz="1000" dirty="0">
                <a:solidFill>
                  <a:schemeClr val="bg1"/>
                </a:solidFill>
                <a:latin typeface="TCL Courant" charset="0"/>
              </a:endParaRPr>
            </a:p>
          </p:txBody>
        </p:sp>
      </p:grpSp>
      <p:sp>
        <p:nvSpPr>
          <p:cNvPr id="42" name="Espace réservé du contenu 2"/>
          <p:cNvSpPr txBox="1">
            <a:spLocks/>
          </p:cNvSpPr>
          <p:nvPr/>
        </p:nvSpPr>
        <p:spPr>
          <a:xfrm>
            <a:off x="244800" y="1234800"/>
            <a:ext cx="527610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7800" indent="-1778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 b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1pPr>
            <a:lvl2pPr marL="630238" indent="-173038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fr-FR" sz="1600" kern="0" dirty="0" smtClean="0"/>
              <a:t>Le tracé et les ouvrages : Saint-Genis-Laval</a:t>
            </a:r>
            <a:endParaRPr lang="fr-FR" sz="1600" kern="0" dirty="0"/>
          </a:p>
        </p:txBody>
      </p:sp>
      <p:sp>
        <p:nvSpPr>
          <p:cNvPr id="44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cxnSp>
        <p:nvCxnSpPr>
          <p:cNvPr id="45" name="Connecteur droit avec flèche 44"/>
          <p:cNvCxnSpPr/>
          <p:nvPr/>
        </p:nvCxnSpPr>
        <p:spPr bwMode="auto">
          <a:xfrm flipH="1" flipV="1">
            <a:off x="6516414" y="2575034"/>
            <a:ext cx="556653" cy="694508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Rectangle à coins arrondis 45"/>
          <p:cNvSpPr/>
          <p:nvPr/>
        </p:nvSpPr>
        <p:spPr bwMode="auto">
          <a:xfrm>
            <a:off x="6513493" y="3269541"/>
            <a:ext cx="1346608" cy="420956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Arrière gare pour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dirty="0" smtClean="0">
                <a:solidFill>
                  <a:srgbClr val="0070BA"/>
                </a:solidFill>
                <a:latin typeface="TCL Light" charset="0"/>
                <a:ea typeface="TCL Light" charset="0"/>
                <a:cs typeface="TCL Light" charset="0"/>
              </a:rPr>
              <a:t>remisage des rames</a:t>
            </a:r>
            <a:endParaRPr lang="fr-FR" sz="1000" dirty="0">
              <a:solidFill>
                <a:srgbClr val="0070BA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8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contenu 2"/>
          <p:cNvSpPr txBox="1">
            <a:spLocks/>
          </p:cNvSpPr>
          <p:nvPr/>
        </p:nvSpPr>
        <p:spPr>
          <a:xfrm>
            <a:off x="346074" y="1566546"/>
            <a:ext cx="8432800" cy="4755148"/>
          </a:xfrm>
          <a:prstGeom prst="rect">
            <a:avLst/>
          </a:prstGeom>
        </p:spPr>
        <p:txBody>
          <a:bodyPr numCol="1" anchor="t">
            <a:spAutoFit/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Lancement de l’opération 		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Décembre 2014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Concertation préalable 		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Janvier 2015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Maîtrise d’œuvre générale 		</a:t>
            </a:r>
            <a:r>
              <a:rPr lang="fr-F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Septembre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2015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Démarrage de l’enquête publique 	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Octobre 2015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Études d’avant-projet		</a:t>
            </a:r>
            <a:r>
              <a:rPr lang="fr-F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Janvier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à </a:t>
            </a:r>
            <a:r>
              <a:rPr lang="fr-F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juillet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2016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Déclaration d’utilité publique 		</a:t>
            </a:r>
            <a:r>
              <a:rPr lang="fr-F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Mai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2016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Études de projet			</a:t>
            </a:r>
            <a:r>
              <a:rPr lang="fr-F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Septembre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2016 à m</a:t>
            </a:r>
            <a:r>
              <a:rPr lang="fr-F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ars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CL" charset="0"/>
                <a:ea typeface="TCL" charset="0"/>
                <a:cs typeface="TCL" charset="0"/>
              </a:rPr>
              <a:t>2017</a:t>
            </a:r>
          </a:p>
          <a:p>
            <a:pPr marL="134938" indent="-128588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Arial" panose="020B0604020202020204" pitchFamily="34" charset="0"/>
              <a:buChar char="•"/>
              <a:defRPr/>
            </a:pPr>
            <a:endParaRPr lang="fr-FR" sz="1400" b="0" dirty="0">
              <a:latin typeface="TCL" charset="0"/>
              <a:ea typeface="TCL" charset="0"/>
              <a:cs typeface="TCL" charset="0"/>
            </a:endParaRP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latin typeface="TCL" charset="0"/>
                <a:ea typeface="TCL" charset="0"/>
                <a:cs typeface="TCL" charset="0"/>
              </a:rPr>
              <a:t>Début des travaux de Génie Civil 	</a:t>
            </a:r>
            <a:r>
              <a:rPr lang="fr-FR" sz="1400" dirty="0">
                <a:solidFill>
                  <a:srgbClr val="FF0000"/>
                </a:solidFill>
                <a:latin typeface="TCL" charset="0"/>
                <a:ea typeface="TCL" charset="0"/>
                <a:cs typeface="TCL" charset="0"/>
              </a:rPr>
              <a:t>Été 2018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latin typeface="TCL" charset="0"/>
                <a:ea typeface="TCL" charset="0"/>
                <a:cs typeface="TCL" charset="0"/>
              </a:rPr>
              <a:t>Construction des ouvrages (puits, stations)	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Été 2018 - 2019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latin typeface="TCL" charset="0"/>
                <a:ea typeface="TCL" charset="0"/>
                <a:cs typeface="TCL" charset="0"/>
              </a:rPr>
              <a:t>Creusement du tunnel : 		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De fin 2019 à fin 2020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latin typeface="TCL" charset="0"/>
                <a:ea typeface="TCL" charset="0"/>
                <a:cs typeface="TCL" charset="0"/>
              </a:rPr>
              <a:t>Fin des travaux de génie civil :		</a:t>
            </a:r>
            <a:r>
              <a:rPr lang="fr-FR" sz="1400" dirty="0">
                <a:solidFill>
                  <a:srgbClr val="FF0000"/>
                </a:solidFill>
                <a:latin typeface="TCL" charset="0"/>
                <a:ea typeface="TCL" charset="0"/>
                <a:cs typeface="TCL" charset="0"/>
              </a:rPr>
              <a:t>Fin 2021</a:t>
            </a:r>
          </a:p>
          <a:p>
            <a:pPr marL="182563" indent="-176213">
              <a:lnSpc>
                <a:spcPct val="150000"/>
              </a:lnSpc>
              <a:spcBef>
                <a:spcPts val="336"/>
              </a:spcBef>
              <a:buClr>
                <a:srgbClr val="0070BA"/>
              </a:buClr>
              <a:buFont typeface="Helvetica" charset="0"/>
              <a:buChar char="●"/>
              <a:defRPr/>
            </a:pPr>
            <a:r>
              <a:rPr lang="fr-FR" sz="1400" b="0" dirty="0">
                <a:latin typeface="TCL" charset="0"/>
                <a:ea typeface="TCL" charset="0"/>
                <a:cs typeface="TCL" charset="0"/>
              </a:rPr>
              <a:t>Mise en service : 			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Mi-2023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219808" y="4202724"/>
            <a:ext cx="8660423" cy="1714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44800" y="1234800"/>
            <a:ext cx="527610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7800" indent="-1778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 b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1pPr>
            <a:lvl2pPr marL="630238" indent="-173038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fr-FR" sz="1600" kern="0" dirty="0" smtClean="0"/>
              <a:t>Planning prévisionnel</a:t>
            </a:r>
            <a:endParaRPr lang="fr-FR" sz="1600" kern="0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61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</a:p>
        </p:txBody>
      </p:sp>
      <p:grpSp>
        <p:nvGrpSpPr>
          <p:cNvPr id="45" name="Groupe 6"/>
          <p:cNvGrpSpPr>
            <a:grpSpLocks noChangeAspect="1"/>
          </p:cNvGrpSpPr>
          <p:nvPr/>
        </p:nvGrpSpPr>
        <p:grpSpPr>
          <a:xfrm>
            <a:off x="310185" y="4044641"/>
            <a:ext cx="8475039" cy="2503210"/>
            <a:chOff x="105526" y="4167228"/>
            <a:chExt cx="7704822" cy="2275718"/>
          </a:xfrm>
        </p:grpSpPr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77" t="22508" b="4264"/>
            <a:stretch/>
          </p:blipFill>
          <p:spPr>
            <a:xfrm>
              <a:off x="105526" y="4167228"/>
              <a:ext cx="7556516" cy="2245746"/>
            </a:xfrm>
            <a:prstGeom prst="rect">
              <a:avLst/>
            </a:prstGeom>
          </p:spPr>
        </p:pic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147" t="41890" r="40275" b="3167"/>
            <a:stretch/>
          </p:blipFill>
          <p:spPr>
            <a:xfrm>
              <a:off x="7660629" y="4757944"/>
              <a:ext cx="149719" cy="1685002"/>
            </a:xfrm>
            <a:prstGeom prst="rect">
              <a:avLst/>
            </a:prstGeom>
          </p:spPr>
        </p:pic>
      </p:grpSp>
      <p:cxnSp>
        <p:nvCxnSpPr>
          <p:cNvPr id="51" name="Connecteur droit avec flèche 50"/>
          <p:cNvCxnSpPr/>
          <p:nvPr/>
        </p:nvCxnSpPr>
        <p:spPr bwMode="auto">
          <a:xfrm flipH="1">
            <a:off x="2354623" y="3979734"/>
            <a:ext cx="2436107" cy="0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 w="med" len="med"/>
          </a:ln>
          <a:effectLst/>
        </p:spPr>
      </p:cxnSp>
      <p:sp>
        <p:nvSpPr>
          <p:cNvPr id="52" name="Espace réservé du texte 2"/>
          <p:cNvSpPr txBox="1">
            <a:spLocks/>
          </p:cNvSpPr>
          <p:nvPr/>
        </p:nvSpPr>
        <p:spPr>
          <a:xfrm>
            <a:off x="3255025" y="3865245"/>
            <a:ext cx="752574" cy="24606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~ 800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			</a:t>
            </a:r>
          </a:p>
        </p:txBody>
      </p:sp>
      <p:cxnSp>
        <p:nvCxnSpPr>
          <p:cNvPr id="53" name="Connecteur droit avec flèche 52"/>
          <p:cNvCxnSpPr/>
          <p:nvPr/>
        </p:nvCxnSpPr>
        <p:spPr bwMode="auto">
          <a:xfrm flipH="1">
            <a:off x="4790730" y="3977401"/>
            <a:ext cx="1915244" cy="0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 w="med" len="med"/>
          </a:ln>
          <a:effectLst/>
        </p:spPr>
      </p:cxnSp>
      <p:sp>
        <p:nvSpPr>
          <p:cNvPr id="54" name="Espace réservé du texte 2"/>
          <p:cNvSpPr txBox="1">
            <a:spLocks/>
          </p:cNvSpPr>
          <p:nvPr/>
        </p:nvSpPr>
        <p:spPr>
          <a:xfrm rot="7130">
            <a:off x="5396374" y="3863451"/>
            <a:ext cx="770252" cy="243611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~ 640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			</a:t>
            </a:r>
          </a:p>
        </p:txBody>
      </p:sp>
      <p:cxnSp>
        <p:nvCxnSpPr>
          <p:cNvPr id="55" name="Connecteur droit avec flèche 54"/>
          <p:cNvCxnSpPr/>
          <p:nvPr/>
        </p:nvCxnSpPr>
        <p:spPr bwMode="auto">
          <a:xfrm>
            <a:off x="7692748" y="4388992"/>
            <a:ext cx="0" cy="417618"/>
          </a:xfrm>
          <a:prstGeom prst="straightConnector1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6" name="Connecteur droit avec flèche 55"/>
          <p:cNvCxnSpPr/>
          <p:nvPr/>
        </p:nvCxnSpPr>
        <p:spPr bwMode="auto">
          <a:xfrm>
            <a:off x="6436570" y="4185138"/>
            <a:ext cx="0" cy="382817"/>
          </a:xfrm>
          <a:prstGeom prst="straightConnector1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7" name="Connecteur droit avec flèche 56"/>
          <p:cNvCxnSpPr/>
          <p:nvPr/>
        </p:nvCxnSpPr>
        <p:spPr bwMode="auto">
          <a:xfrm>
            <a:off x="5131666" y="4354190"/>
            <a:ext cx="0" cy="452420"/>
          </a:xfrm>
          <a:prstGeom prst="straightConnector1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8" name="Connecteur droit avec flèche 57"/>
          <p:cNvCxnSpPr/>
          <p:nvPr/>
        </p:nvCxnSpPr>
        <p:spPr bwMode="auto">
          <a:xfrm>
            <a:off x="2616243" y="4376546"/>
            <a:ext cx="0" cy="417618"/>
          </a:xfrm>
          <a:prstGeom prst="straightConnector1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9" name="Connecteur droit avec flèche 58"/>
          <p:cNvCxnSpPr/>
          <p:nvPr/>
        </p:nvCxnSpPr>
        <p:spPr bwMode="auto">
          <a:xfrm flipH="1">
            <a:off x="894043" y="3979734"/>
            <a:ext cx="1218054" cy="0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 w="med" len="med"/>
          </a:ln>
          <a:effectLst/>
        </p:spPr>
      </p:cxnSp>
      <p:sp>
        <p:nvSpPr>
          <p:cNvPr id="60" name="Espace réservé du texte 2"/>
          <p:cNvSpPr txBox="1">
            <a:spLocks/>
          </p:cNvSpPr>
          <p:nvPr/>
        </p:nvSpPr>
        <p:spPr>
          <a:xfrm>
            <a:off x="1143916" y="3862086"/>
            <a:ext cx="753769" cy="24606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~ 400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			</a:t>
            </a:r>
          </a:p>
        </p:txBody>
      </p:sp>
      <p:sp>
        <p:nvSpPr>
          <p:cNvPr id="62" name="Espace réservé du texte 2"/>
          <p:cNvSpPr txBox="1">
            <a:spLocks/>
          </p:cNvSpPr>
          <p:nvPr/>
        </p:nvSpPr>
        <p:spPr>
          <a:xfrm>
            <a:off x="7047389" y="4429490"/>
            <a:ext cx="753769" cy="246060"/>
          </a:xfrm>
          <a:prstGeom prst="rect">
            <a:avLst/>
          </a:prstGeom>
          <a:noFill/>
          <a:ln w="19050">
            <a:noFill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dirty="0">
                <a:latin typeface="TCL Courant" charset="0"/>
              </a:rPr>
              <a:t>~ </a:t>
            </a:r>
            <a:r>
              <a:rPr lang="fr-FR" sz="1200" dirty="0" smtClean="0">
                <a:solidFill>
                  <a:srgbClr val="7030A0"/>
                </a:solidFill>
                <a:latin typeface="TCL Courant" charset="0"/>
              </a:rPr>
              <a:t>24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400" dirty="0" smtClean="0">
                <a:solidFill>
                  <a:srgbClr val="7030A0"/>
                </a:solidFill>
                <a:latin typeface="TCL Courant" charset="0"/>
              </a:rPr>
              <a:t>			</a:t>
            </a:r>
          </a:p>
        </p:txBody>
      </p:sp>
      <p:sp>
        <p:nvSpPr>
          <p:cNvPr id="63" name="Espace réservé du texte 2"/>
          <p:cNvSpPr txBox="1">
            <a:spLocks/>
          </p:cNvSpPr>
          <p:nvPr/>
        </p:nvSpPr>
        <p:spPr>
          <a:xfrm>
            <a:off x="5789994" y="4212399"/>
            <a:ext cx="753769" cy="246060"/>
          </a:xfrm>
          <a:prstGeom prst="rect">
            <a:avLst/>
          </a:prstGeom>
          <a:noFill/>
          <a:ln w="19050">
            <a:noFill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dirty="0">
                <a:latin typeface="TCL Courant" charset="0"/>
              </a:rPr>
              <a:t>~ </a:t>
            </a:r>
            <a:r>
              <a:rPr lang="fr-FR" sz="1200" dirty="0" smtClean="0">
                <a:solidFill>
                  <a:srgbClr val="7030A0"/>
                </a:solidFill>
                <a:latin typeface="TCL Courant" charset="0"/>
              </a:rPr>
              <a:t>22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400" dirty="0" smtClean="0">
                <a:solidFill>
                  <a:srgbClr val="7030A0"/>
                </a:solidFill>
                <a:latin typeface="TCL Courant" charset="0"/>
              </a:rPr>
              <a:t>			</a:t>
            </a:r>
          </a:p>
        </p:txBody>
      </p:sp>
      <p:sp>
        <p:nvSpPr>
          <p:cNvPr id="64" name="Espace réservé du texte 2"/>
          <p:cNvSpPr txBox="1">
            <a:spLocks/>
          </p:cNvSpPr>
          <p:nvPr/>
        </p:nvSpPr>
        <p:spPr>
          <a:xfrm>
            <a:off x="5002841" y="4457370"/>
            <a:ext cx="753769" cy="246060"/>
          </a:xfrm>
          <a:prstGeom prst="rect">
            <a:avLst/>
          </a:prstGeom>
          <a:noFill/>
          <a:ln w="19050">
            <a:noFill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dirty="0">
                <a:latin typeface="TCL Courant" charset="0"/>
              </a:rPr>
              <a:t>~ </a:t>
            </a:r>
            <a:r>
              <a:rPr lang="fr-FR" sz="1200" dirty="0" smtClean="0">
                <a:solidFill>
                  <a:srgbClr val="7030A0"/>
                </a:solidFill>
                <a:latin typeface="TCL Courant" charset="0"/>
              </a:rPr>
              <a:t>27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400" dirty="0" smtClean="0">
                <a:solidFill>
                  <a:srgbClr val="7030A0"/>
                </a:solidFill>
                <a:latin typeface="TCL Courant" charset="0"/>
              </a:rPr>
              <a:t>			</a:t>
            </a:r>
          </a:p>
        </p:txBody>
      </p:sp>
      <p:sp>
        <p:nvSpPr>
          <p:cNvPr id="65" name="Espace réservé du texte 2"/>
          <p:cNvSpPr txBox="1">
            <a:spLocks/>
          </p:cNvSpPr>
          <p:nvPr/>
        </p:nvSpPr>
        <p:spPr>
          <a:xfrm>
            <a:off x="2491172" y="4433947"/>
            <a:ext cx="753769" cy="246060"/>
          </a:xfrm>
          <a:prstGeom prst="rect">
            <a:avLst/>
          </a:prstGeom>
          <a:noFill/>
          <a:ln w="19050">
            <a:noFill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dirty="0">
                <a:latin typeface="TCL Courant" charset="0"/>
              </a:rPr>
              <a:t>~ </a:t>
            </a:r>
            <a:r>
              <a:rPr lang="fr-FR" sz="1200" dirty="0" smtClean="0">
                <a:solidFill>
                  <a:srgbClr val="7030A0"/>
                </a:solidFill>
                <a:latin typeface="TCL Courant" charset="0"/>
              </a:rPr>
              <a:t>30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400" dirty="0" smtClean="0">
                <a:solidFill>
                  <a:srgbClr val="7030A0"/>
                </a:solidFill>
                <a:latin typeface="TCL Courant" charset="0"/>
              </a:rPr>
              <a:t>			</a:t>
            </a:r>
          </a:p>
        </p:txBody>
      </p:sp>
      <p:cxnSp>
        <p:nvCxnSpPr>
          <p:cNvPr id="71" name="Connecteur droit avec flèche 70"/>
          <p:cNvCxnSpPr/>
          <p:nvPr/>
        </p:nvCxnSpPr>
        <p:spPr bwMode="auto">
          <a:xfrm flipH="1">
            <a:off x="6962106" y="3985116"/>
            <a:ext cx="1113649" cy="0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 w="med" len="med"/>
          </a:ln>
          <a:effectLst/>
        </p:spPr>
      </p:cxnSp>
      <p:sp>
        <p:nvSpPr>
          <p:cNvPr id="72" name="Espace réservé du texte 2"/>
          <p:cNvSpPr txBox="1">
            <a:spLocks/>
          </p:cNvSpPr>
          <p:nvPr/>
        </p:nvSpPr>
        <p:spPr>
          <a:xfrm>
            <a:off x="7170957" y="3862086"/>
            <a:ext cx="753769" cy="24606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~ 400 m</a:t>
            </a:r>
          </a:p>
          <a:p>
            <a:pPr marL="0" lvl="1" indent="0" algn="ctr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fr-FR" sz="1200" dirty="0" smtClean="0">
                <a:solidFill>
                  <a:schemeClr val="tx1"/>
                </a:solidFill>
                <a:latin typeface="TCL Light" charset="0"/>
                <a:ea typeface="TCL Light" charset="0"/>
                <a:cs typeface="TCL Light" charset="0"/>
              </a:rPr>
              <a:t>			</a:t>
            </a:r>
          </a:p>
        </p:txBody>
      </p:sp>
      <p:grpSp>
        <p:nvGrpSpPr>
          <p:cNvPr id="13" name="Grouper 12"/>
          <p:cNvGrpSpPr/>
          <p:nvPr/>
        </p:nvGrpSpPr>
        <p:grpSpPr>
          <a:xfrm>
            <a:off x="898396" y="3862085"/>
            <a:ext cx="7186126" cy="1775077"/>
            <a:chOff x="898396" y="3620551"/>
            <a:chExt cx="7186126" cy="2016612"/>
          </a:xfrm>
        </p:grpSpPr>
        <p:cxnSp>
          <p:nvCxnSpPr>
            <p:cNvPr id="61" name="Connecteur droit 60"/>
            <p:cNvCxnSpPr/>
            <p:nvPr/>
          </p:nvCxnSpPr>
          <p:spPr bwMode="auto">
            <a:xfrm flipV="1">
              <a:off x="898396" y="3620551"/>
              <a:ext cx="0" cy="199693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Connecteur droit 65"/>
            <p:cNvCxnSpPr/>
            <p:nvPr/>
          </p:nvCxnSpPr>
          <p:spPr bwMode="auto">
            <a:xfrm flipV="1">
              <a:off x="2125409" y="3620551"/>
              <a:ext cx="0" cy="201661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Connecteur droit 66"/>
            <p:cNvCxnSpPr/>
            <p:nvPr/>
          </p:nvCxnSpPr>
          <p:spPr bwMode="auto">
            <a:xfrm flipV="1">
              <a:off x="2347143" y="3620551"/>
              <a:ext cx="0" cy="201661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Connecteur droit 67"/>
            <p:cNvCxnSpPr/>
            <p:nvPr/>
          </p:nvCxnSpPr>
          <p:spPr bwMode="auto">
            <a:xfrm flipV="1">
              <a:off x="4790730" y="3620551"/>
              <a:ext cx="0" cy="2008054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Connecteur droit 68"/>
            <p:cNvCxnSpPr/>
            <p:nvPr/>
          </p:nvCxnSpPr>
          <p:spPr bwMode="auto">
            <a:xfrm flipV="1">
              <a:off x="6705975" y="3620551"/>
              <a:ext cx="0" cy="1964117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Connecteur droit 69"/>
            <p:cNvCxnSpPr/>
            <p:nvPr/>
          </p:nvCxnSpPr>
          <p:spPr bwMode="auto">
            <a:xfrm flipV="1">
              <a:off x="6954906" y="3620551"/>
              <a:ext cx="0" cy="197163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Connecteur droit 72"/>
            <p:cNvCxnSpPr/>
            <p:nvPr/>
          </p:nvCxnSpPr>
          <p:spPr bwMode="auto">
            <a:xfrm flipV="1">
              <a:off x="8084522" y="3620551"/>
              <a:ext cx="0" cy="1994597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5856504" y="1516718"/>
            <a:ext cx="29731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7800" indent="-1778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 b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1pPr>
            <a:lvl2pPr marL="630238" indent="-173038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fr-FR" sz="1400" b="0" kern="0" dirty="0" smtClean="0"/>
              <a:t>Formations géologiques</a:t>
            </a:r>
            <a:endParaRPr lang="fr-FR" sz="1400" b="0" kern="0" dirty="0"/>
          </a:p>
        </p:txBody>
      </p:sp>
      <p:sp>
        <p:nvSpPr>
          <p:cNvPr id="79" name="Espace réservé du contenu 2"/>
          <p:cNvSpPr txBox="1">
            <a:spLocks/>
          </p:cNvSpPr>
          <p:nvPr/>
        </p:nvSpPr>
        <p:spPr>
          <a:xfrm>
            <a:off x="6348699" y="1874812"/>
            <a:ext cx="2084977" cy="12464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7800" indent="-1778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 b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1pPr>
            <a:lvl2pPr marL="630238" indent="-173038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ts val="2000"/>
              </a:lnSpc>
              <a:spcBef>
                <a:spcPts val="0"/>
              </a:spcBef>
              <a:buFont typeface="Arial" charset="0"/>
              <a:buNone/>
            </a:pPr>
            <a:r>
              <a:rPr lang="fr-FR" sz="1200" b="0" kern="0" dirty="0" smtClean="0">
                <a:latin typeface="TCL Light" charset="0"/>
                <a:ea typeface="TCL Light" charset="0"/>
                <a:cs typeface="TCL Light" charset="0"/>
              </a:rPr>
              <a:t>Alluvions récentes fines</a:t>
            </a:r>
            <a:br>
              <a:rPr lang="fr-FR" sz="1200" b="0" kern="0" dirty="0" smtClean="0">
                <a:latin typeface="TCL Light" charset="0"/>
                <a:ea typeface="TCL Light" charset="0"/>
                <a:cs typeface="TCL Light" charset="0"/>
              </a:rPr>
            </a:br>
            <a:r>
              <a:rPr lang="fr-FR" sz="1200" b="0" kern="0" dirty="0" smtClean="0">
                <a:latin typeface="TCL Light" charset="0"/>
                <a:ea typeface="TCL Light" charset="0"/>
                <a:cs typeface="TCL Light" charset="0"/>
              </a:rPr>
              <a:t>Alluvions récentes sableuses</a:t>
            </a:r>
          </a:p>
          <a:p>
            <a:pPr marL="0" indent="0">
              <a:lnSpc>
                <a:spcPts val="2500"/>
              </a:lnSpc>
              <a:spcBef>
                <a:spcPts val="0"/>
              </a:spcBef>
              <a:buFont typeface="Arial" charset="0"/>
              <a:buNone/>
            </a:pPr>
            <a:r>
              <a:rPr lang="fr-FR" sz="1200" b="0" kern="0" dirty="0" smtClean="0">
                <a:latin typeface="TCL Light" charset="0"/>
                <a:ea typeface="TCL Light" charset="0"/>
                <a:cs typeface="TCL Light" charset="0"/>
              </a:rPr>
              <a:t>Alluvions glaciaires</a:t>
            </a:r>
          </a:p>
          <a:p>
            <a:pPr marL="0" indent="0">
              <a:lnSpc>
                <a:spcPts val="2500"/>
              </a:lnSpc>
              <a:spcBef>
                <a:spcPts val="0"/>
              </a:spcBef>
              <a:buFont typeface="Arial" charset="0"/>
              <a:buNone/>
            </a:pPr>
            <a:r>
              <a:rPr lang="fr-FR" sz="1200" b="0" kern="0" dirty="0" smtClean="0">
                <a:latin typeface="TCL Light" charset="0"/>
                <a:ea typeface="TCL Light" charset="0"/>
                <a:cs typeface="TCL Light" charset="0"/>
              </a:rPr>
              <a:t>Substratum (granite)</a:t>
            </a:r>
            <a:endParaRPr lang="fr-FR" sz="1200" b="0" kern="0" dirty="0"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965352" y="1920599"/>
            <a:ext cx="383585" cy="256399"/>
          </a:xfrm>
          <a:prstGeom prst="rect">
            <a:avLst/>
          </a:prstGeom>
          <a:solidFill>
            <a:srgbClr val="FFFFD9"/>
          </a:solidFill>
          <a:ln w="3175"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900" dirty="0" smtClean="0">
                <a:latin typeface="TCL Light" charset="0"/>
                <a:ea typeface="TCL Light" charset="0"/>
                <a:cs typeface="TCL Light" charset="0"/>
              </a:rPr>
              <a:t>Fx(a)</a:t>
            </a:r>
            <a:endParaRPr lang="fr-FR" sz="900" dirty="0"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965351" y="2176998"/>
            <a:ext cx="383586" cy="256399"/>
          </a:xfrm>
          <a:prstGeom prst="rect">
            <a:avLst/>
          </a:prstGeom>
          <a:solidFill>
            <a:srgbClr val="FCFC81"/>
          </a:solidFill>
          <a:ln w="3175"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900" dirty="0" smtClean="0">
                <a:latin typeface="TCL Light" charset="0"/>
                <a:ea typeface="TCL Light" charset="0"/>
                <a:cs typeface="TCL Light" charset="0"/>
              </a:rPr>
              <a:t>Fx(b)</a:t>
            </a:r>
            <a:endParaRPr lang="fr-FR" sz="900" dirty="0"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965352" y="2486947"/>
            <a:ext cx="383585" cy="256399"/>
          </a:xfrm>
          <a:prstGeom prst="rect">
            <a:avLst/>
          </a:prstGeom>
          <a:solidFill>
            <a:srgbClr val="FCBF80"/>
          </a:solidFill>
          <a:ln w="3175"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900" dirty="0" err="1" smtClean="0">
                <a:latin typeface="TCL Light" charset="0"/>
                <a:ea typeface="TCL Light" charset="0"/>
                <a:cs typeface="TCL Light" charset="0"/>
              </a:rPr>
              <a:t>Fv</a:t>
            </a:r>
            <a:endParaRPr lang="fr-FR" sz="900" dirty="0"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965351" y="2792888"/>
            <a:ext cx="383586" cy="256399"/>
          </a:xfrm>
          <a:prstGeom prst="rect">
            <a:avLst/>
          </a:prstGeom>
          <a:solidFill>
            <a:srgbClr val="FC80FF"/>
          </a:solidFill>
          <a:ln w="3175"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900" dirty="0" err="1" smtClean="0">
                <a:latin typeface="TCL Light" charset="0"/>
                <a:ea typeface="TCL Light" charset="0"/>
                <a:cs typeface="TCL Light" charset="0"/>
              </a:rPr>
              <a:t>γ</a:t>
            </a:r>
            <a:endParaRPr lang="fr-FR" sz="900" dirty="0"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40" name="Espace réservé du contenu 2"/>
          <p:cNvSpPr txBox="1">
            <a:spLocks/>
          </p:cNvSpPr>
          <p:nvPr/>
        </p:nvSpPr>
        <p:spPr>
          <a:xfrm>
            <a:off x="244800" y="1234800"/>
            <a:ext cx="527610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77800" indent="-1778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 b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1pPr>
            <a:lvl2pPr marL="630238" indent="-173038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70BA"/>
              </a:buClr>
              <a:buFont typeface="Arial" charset="0"/>
              <a:buChar char="•"/>
              <a:tabLst/>
              <a:defRPr sz="2000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TCL" charset="0"/>
                <a:ea typeface="TCL" charset="0"/>
                <a:cs typeface="TCL" charset="0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fr-FR" sz="1600" kern="0" dirty="0" smtClean="0"/>
              <a:t>Géologie du projet</a:t>
            </a:r>
            <a:endParaRPr lang="fr-FR" sz="1600" kern="0" dirty="0"/>
          </a:p>
        </p:txBody>
      </p:sp>
      <p:pic>
        <p:nvPicPr>
          <p:cNvPr id="41" name="Imag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592263"/>
            <a:ext cx="5516233" cy="208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7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001" y="1484313"/>
            <a:ext cx="6583873" cy="5008562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226561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</a:t>
            </a:r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e tunnel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3988" y="1628998"/>
            <a:ext cx="855986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TCL" charset="0"/>
                <a:ea typeface="TCL" charset="0"/>
                <a:cs typeface="TCL" charset="0"/>
              </a:rPr>
              <a:t>Caractéristiques :</a:t>
            </a:r>
            <a:br>
              <a:rPr lang="fr-FR" sz="1400" b="1" dirty="0" smtClean="0">
                <a:latin typeface="TCL" charset="0"/>
                <a:ea typeface="TCL" charset="0"/>
                <a:cs typeface="TCL" charset="0"/>
              </a:rPr>
            </a:br>
            <a:endParaRPr lang="fr-FR" sz="700" b="1" dirty="0" smtClean="0">
              <a:latin typeface="TCL" charset="0"/>
              <a:ea typeface="TCL" charset="0"/>
              <a:cs typeface="TCL" charset="0"/>
            </a:endParaRPr>
          </a:p>
          <a:p>
            <a:pPr marL="182563" lvl="0" indent="-182563" eaLnBrk="0" hangingPunct="0">
              <a:spcBef>
                <a:spcPts val="6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sz="1400" kern="0" dirty="0" smtClean="0">
                <a:latin typeface="TCL" charset="0"/>
                <a:ea typeface="TCL" charset="0"/>
                <a:cs typeface="TCL" charset="0"/>
              </a:rPr>
              <a:t>Construit au </a:t>
            </a:r>
            <a:r>
              <a:rPr lang="fr-FR" sz="1400" b="1" kern="0" dirty="0" smtClean="0">
                <a:latin typeface="TCL" charset="0"/>
                <a:ea typeface="TCL" charset="0"/>
                <a:cs typeface="TCL" charset="0"/>
              </a:rPr>
              <a:t>tunnelier</a:t>
            </a:r>
            <a:br>
              <a:rPr lang="fr-FR" sz="1400" b="1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b="1" kern="0" dirty="0" smtClean="0">
                <a:latin typeface="TCL" charset="0"/>
                <a:ea typeface="TCL" charset="0"/>
                <a:cs typeface="TCL" charset="0"/>
              </a:rPr>
              <a:t>à pression de confinement</a:t>
            </a:r>
            <a:r>
              <a:rPr lang="fr-FR" sz="1400" kern="0" dirty="0" smtClean="0">
                <a:latin typeface="TCL" charset="0"/>
                <a:ea typeface="TCL" charset="0"/>
                <a:cs typeface="TCL" charset="0"/>
              </a:rPr>
              <a:t/>
            </a:r>
            <a:br>
              <a:rPr lang="fr-FR" sz="1400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kern="0" dirty="0" smtClean="0">
                <a:latin typeface="TCL" charset="0"/>
                <a:ea typeface="TCL" charset="0"/>
                <a:cs typeface="TCL" charset="0"/>
              </a:rPr>
              <a:t>(comme pour Oullins)</a:t>
            </a:r>
            <a:br>
              <a:rPr lang="fr-FR" sz="1400" kern="0" dirty="0" smtClean="0">
                <a:latin typeface="TCL" charset="0"/>
                <a:ea typeface="TCL" charset="0"/>
                <a:cs typeface="TCL" charset="0"/>
              </a:rPr>
            </a:br>
            <a:endParaRPr lang="fr-FR" sz="700" kern="0" dirty="0" smtClean="0">
              <a:latin typeface="TCL" charset="0"/>
              <a:ea typeface="TCL" charset="0"/>
              <a:cs typeface="TCL" charset="0"/>
            </a:endParaRPr>
          </a:p>
          <a:p>
            <a:pPr marL="182563" lvl="0" indent="-182563" eaLnBrk="0" hangingPunct="0">
              <a:spcBef>
                <a:spcPts val="6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sz="1400" kern="0" dirty="0" smtClean="0">
                <a:latin typeface="TCL" charset="0"/>
                <a:ea typeface="TCL" charset="0"/>
                <a:cs typeface="TCL" charset="0"/>
              </a:rPr>
              <a:t>Diamètre</a:t>
            </a:r>
            <a:r>
              <a:rPr lang="fr-FR" sz="1400" kern="0" dirty="0">
                <a:latin typeface="TCL" charset="0"/>
                <a:ea typeface="TCL" charset="0"/>
                <a:cs typeface="TCL" charset="0"/>
              </a:rPr>
              <a:t/>
            </a:r>
            <a:br>
              <a:rPr lang="fr-FR" sz="1400" kern="0" dirty="0">
                <a:latin typeface="TCL" charset="0"/>
                <a:ea typeface="TCL" charset="0"/>
                <a:cs typeface="TCL" charset="0"/>
              </a:rPr>
            </a:br>
            <a:r>
              <a:rPr lang="fr-FR" sz="1400" kern="0" dirty="0">
                <a:latin typeface="TCL" charset="0"/>
                <a:ea typeface="TCL" charset="0"/>
                <a:cs typeface="TCL" charset="0"/>
              </a:rPr>
              <a:t>fonctionnel</a:t>
            </a:r>
            <a:br>
              <a:rPr lang="fr-FR" sz="1400" kern="0" dirty="0">
                <a:latin typeface="TCL" charset="0"/>
                <a:ea typeface="TCL" charset="0"/>
                <a:cs typeface="TCL" charset="0"/>
              </a:rPr>
            </a:br>
            <a:r>
              <a:rPr lang="fr-FR" sz="1400" kern="0" dirty="0">
                <a:latin typeface="TCL" charset="0"/>
                <a:ea typeface="TCL" charset="0"/>
                <a:cs typeface="TCL" charset="0"/>
              </a:rPr>
              <a:t>intérieur :</a:t>
            </a:r>
            <a:br>
              <a:rPr lang="fr-FR" sz="1400" kern="0" dirty="0">
                <a:latin typeface="TCL" charset="0"/>
                <a:ea typeface="TCL" charset="0"/>
                <a:cs typeface="TCL" charset="0"/>
              </a:rPr>
            </a:br>
            <a:r>
              <a:rPr lang="fr-FR" sz="1400" kern="0" dirty="0">
                <a:latin typeface="TCL" charset="0"/>
                <a:ea typeface="TCL" charset="0"/>
                <a:cs typeface="TCL" charset="0"/>
              </a:rPr>
              <a:t>environ </a:t>
            </a:r>
            <a:r>
              <a:rPr lang="fr-FR" sz="1400" b="1" kern="0" dirty="0">
                <a:latin typeface="TCL" charset="0"/>
                <a:ea typeface="TCL" charset="0"/>
                <a:cs typeface="TCL" charset="0"/>
              </a:rPr>
              <a:t>8,50 </a:t>
            </a:r>
            <a:r>
              <a:rPr lang="fr-FR" sz="1400" b="1" kern="0" dirty="0" smtClean="0">
                <a:latin typeface="TCL" charset="0"/>
                <a:ea typeface="TCL" charset="0"/>
                <a:cs typeface="TCL" charset="0"/>
              </a:rPr>
              <a:t>m</a:t>
            </a:r>
            <a:br>
              <a:rPr lang="fr-FR" sz="1400" b="1" kern="0" dirty="0" smtClean="0">
                <a:latin typeface="TCL" charset="0"/>
                <a:ea typeface="TCL" charset="0"/>
                <a:cs typeface="TCL" charset="0"/>
              </a:rPr>
            </a:br>
            <a:endParaRPr lang="fr-FR" sz="700" kern="0" dirty="0">
              <a:latin typeface="TCL" charset="0"/>
              <a:ea typeface="TCL" charset="0"/>
              <a:cs typeface="TCL" charset="0"/>
            </a:endParaRPr>
          </a:p>
          <a:p>
            <a:pPr marL="182563" lvl="0" indent="-182563" eaLnBrk="0" hangingPunct="0">
              <a:spcBef>
                <a:spcPts val="6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sz="1400" b="1" kern="0" dirty="0">
                <a:latin typeface="TCL" charset="0"/>
                <a:ea typeface="TCL" charset="0"/>
                <a:cs typeface="TCL" charset="0"/>
              </a:rPr>
              <a:t>2 400 m </a:t>
            </a:r>
            <a:r>
              <a:rPr lang="fr-FR" sz="1400" b="1" kern="0" dirty="0" smtClean="0">
                <a:latin typeface="TCL" charset="0"/>
                <a:ea typeface="TCL" charset="0"/>
                <a:cs typeface="TCL" charset="0"/>
              </a:rPr>
              <a:t>linéaires</a:t>
            </a:r>
            <a:br>
              <a:rPr lang="fr-FR" sz="1400" b="1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kern="0" dirty="0" smtClean="0">
                <a:latin typeface="TCL" charset="0"/>
                <a:ea typeface="TCL" charset="0"/>
                <a:cs typeface="TCL" charset="0"/>
              </a:rPr>
              <a:t>d’ouvrages</a:t>
            </a:r>
            <a:br>
              <a:rPr lang="fr-FR" sz="1400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kern="0" dirty="0" smtClean="0">
                <a:latin typeface="TCL" charset="0"/>
                <a:ea typeface="TCL" charset="0"/>
                <a:cs typeface="TCL" charset="0"/>
              </a:rPr>
              <a:t>souterrains</a:t>
            </a:r>
            <a:br>
              <a:rPr lang="fr-FR" sz="1400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kern="0" dirty="0" smtClean="0">
                <a:latin typeface="TCL" charset="0"/>
                <a:ea typeface="TCL" charset="0"/>
                <a:cs typeface="TCL" charset="0"/>
              </a:rPr>
              <a:t>au </a:t>
            </a:r>
            <a:r>
              <a:rPr lang="fr-FR" sz="1400" kern="0" dirty="0">
                <a:latin typeface="TCL" charset="0"/>
                <a:ea typeface="TCL" charset="0"/>
                <a:cs typeface="TCL" charset="0"/>
              </a:rPr>
              <a:t>total :</a:t>
            </a:r>
          </a:p>
          <a:p>
            <a:pPr marL="314325" lvl="1" indent="-136525" eaLnBrk="0" hangingPunct="0">
              <a:spcBef>
                <a:spcPts val="600"/>
              </a:spcBef>
              <a:buClr>
                <a:srgbClr val="0070BA"/>
              </a:buClr>
            </a:pP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&gt; </a:t>
            </a:r>
            <a:r>
              <a:rPr lang="fr-FR" sz="1200" b="1" kern="0" dirty="0">
                <a:latin typeface="TCL" charset="0"/>
                <a:ea typeface="TCL" charset="0"/>
                <a:cs typeface="TCL" charset="0"/>
              </a:rPr>
              <a:t>800 m </a:t>
            </a:r>
            <a:r>
              <a:rPr lang="fr-FR" sz="1200" kern="0" dirty="0">
                <a:latin typeface="TCL" charset="0"/>
                <a:ea typeface="TCL" charset="0"/>
                <a:cs typeface="TCL" charset="0"/>
              </a:rPr>
              <a:t>entre </a:t>
            </a: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stations</a:t>
            </a:r>
            <a:br>
              <a:rPr lang="fr-FR" sz="1200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Gare d’Oullins</a:t>
            </a:r>
            <a:br>
              <a:rPr lang="fr-FR" sz="1200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et </a:t>
            </a:r>
            <a:r>
              <a:rPr lang="fr-FR" sz="1200" kern="0" dirty="0">
                <a:latin typeface="TCL" charset="0"/>
                <a:ea typeface="TCL" charset="0"/>
                <a:cs typeface="TCL" charset="0"/>
              </a:rPr>
              <a:t>Oullins Centre</a:t>
            </a:r>
          </a:p>
          <a:p>
            <a:pPr marL="314325" lvl="1" indent="-136525" eaLnBrk="0" hangingPunct="0">
              <a:spcBef>
                <a:spcPts val="600"/>
              </a:spcBef>
              <a:buClr>
                <a:srgbClr val="0070BA"/>
              </a:buClr>
            </a:pP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&gt; </a:t>
            </a:r>
            <a:r>
              <a:rPr lang="fr-FR" sz="1200" b="1" kern="0" dirty="0">
                <a:latin typeface="TCL" charset="0"/>
                <a:ea typeface="TCL" charset="0"/>
                <a:cs typeface="TCL" charset="0"/>
              </a:rPr>
              <a:t>1 500 m </a:t>
            </a:r>
            <a:r>
              <a:rPr lang="fr-FR" sz="1200" kern="0" dirty="0">
                <a:latin typeface="TCL" charset="0"/>
                <a:ea typeface="TCL" charset="0"/>
                <a:cs typeface="TCL" charset="0"/>
              </a:rPr>
              <a:t>entre </a:t>
            </a: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stations</a:t>
            </a:r>
            <a:br>
              <a:rPr lang="fr-FR" sz="1200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Oullins Centre</a:t>
            </a:r>
            <a:br>
              <a:rPr lang="fr-FR" sz="1200" kern="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200" kern="0" dirty="0" smtClean="0">
                <a:latin typeface="TCL" charset="0"/>
                <a:ea typeface="TCL" charset="0"/>
                <a:cs typeface="TCL" charset="0"/>
              </a:rPr>
              <a:t>et </a:t>
            </a:r>
            <a:r>
              <a:rPr lang="fr-FR" sz="1200" kern="0" dirty="0">
                <a:latin typeface="TCL" charset="0"/>
                <a:ea typeface="TCL" charset="0"/>
                <a:cs typeface="TCL" charset="0"/>
              </a:rPr>
              <a:t>St-Genis Hôpitaux Sud</a:t>
            </a:r>
          </a:p>
        </p:txBody>
      </p:sp>
    </p:spTree>
    <p:extLst>
      <p:ext uri="{BB962C8B-B14F-4D97-AF65-F5344CB8AC3E}">
        <p14:creationId xmlns:p14="http://schemas.microsoft.com/office/powerpoint/2010/main" val="279305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2"/>
          <p:cNvSpPr txBox="1">
            <a:spLocks/>
          </p:cNvSpPr>
          <p:nvPr/>
        </p:nvSpPr>
        <p:spPr>
          <a:xfrm>
            <a:off x="346075" y="1592263"/>
            <a:ext cx="8432800" cy="4897437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Le SYTRAL</a:t>
            </a:r>
            <a:endParaRPr lang="fr-FR" sz="2400" kern="0" dirty="0" smtClean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C00000"/>
                </a:solidFill>
                <a:latin typeface="TCL" charset="0"/>
                <a:ea typeface="TCL" charset="0"/>
                <a:cs typeface="TCL" charset="0"/>
              </a:rPr>
              <a:t>Zoom sur la station Saint-Genis-Laval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Le dispositif de communication et d’information</a:t>
            </a:r>
            <a:endParaRPr lang="fr-FR" sz="2400" kern="0" dirty="0" smtClean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1434256" y="796348"/>
            <a:ext cx="324048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Sommaire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89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26"/>
          <a:stretch/>
        </p:blipFill>
        <p:spPr>
          <a:xfrm>
            <a:off x="323850" y="2552899"/>
            <a:ext cx="8461375" cy="3936801"/>
          </a:xfrm>
          <a:prstGeom prst="rect">
            <a:avLst/>
          </a:prstGeom>
        </p:spPr>
      </p:pic>
      <p:grpSp>
        <p:nvGrpSpPr>
          <p:cNvPr id="4" name="Grouper 3"/>
          <p:cNvGrpSpPr/>
          <p:nvPr/>
        </p:nvGrpSpPr>
        <p:grpSpPr>
          <a:xfrm>
            <a:off x="2198753" y="4928337"/>
            <a:ext cx="1445485" cy="905374"/>
            <a:chOff x="2198753" y="4928337"/>
            <a:chExt cx="1445485" cy="905374"/>
          </a:xfrm>
        </p:grpSpPr>
        <p:sp>
          <p:nvSpPr>
            <p:cNvPr id="20" name="Forme libre 19"/>
            <p:cNvSpPr/>
            <p:nvPr/>
          </p:nvSpPr>
          <p:spPr>
            <a:xfrm>
              <a:off x="2198753" y="4928337"/>
              <a:ext cx="1445485" cy="905374"/>
            </a:xfrm>
            <a:custGeom>
              <a:avLst/>
              <a:gdLst>
                <a:gd name="connsiteX0" fmla="*/ 160020 w 1466850"/>
                <a:gd name="connsiteY0" fmla="*/ 95250 h 1024890"/>
                <a:gd name="connsiteX1" fmla="*/ 0 w 1466850"/>
                <a:gd name="connsiteY1" fmla="*/ 922020 h 1024890"/>
                <a:gd name="connsiteX2" fmla="*/ 754380 w 1466850"/>
                <a:gd name="connsiteY2" fmla="*/ 1024890 h 1024890"/>
                <a:gd name="connsiteX3" fmla="*/ 887730 w 1466850"/>
                <a:gd name="connsiteY3" fmla="*/ 621030 h 1024890"/>
                <a:gd name="connsiteX4" fmla="*/ 1466850 w 1466850"/>
                <a:gd name="connsiteY4" fmla="*/ 377190 h 1024890"/>
                <a:gd name="connsiteX5" fmla="*/ 1226820 w 1466850"/>
                <a:gd name="connsiteY5" fmla="*/ 0 h 1024890"/>
                <a:gd name="connsiteX6" fmla="*/ 754380 w 1466850"/>
                <a:gd name="connsiteY6" fmla="*/ 160020 h 1024890"/>
                <a:gd name="connsiteX7" fmla="*/ 160020 w 1466850"/>
                <a:gd name="connsiteY7" fmla="*/ 95250 h 1024890"/>
                <a:gd name="connsiteX0" fmla="*/ 160020 w 1466850"/>
                <a:gd name="connsiteY0" fmla="*/ 95250 h 1024890"/>
                <a:gd name="connsiteX1" fmla="*/ 0 w 1466850"/>
                <a:gd name="connsiteY1" fmla="*/ 922020 h 1024890"/>
                <a:gd name="connsiteX2" fmla="*/ 754380 w 1466850"/>
                <a:gd name="connsiteY2" fmla="*/ 1024890 h 1024890"/>
                <a:gd name="connsiteX3" fmla="*/ 887730 w 1466850"/>
                <a:gd name="connsiteY3" fmla="*/ 621030 h 1024890"/>
                <a:gd name="connsiteX4" fmla="*/ 1466850 w 1466850"/>
                <a:gd name="connsiteY4" fmla="*/ 377190 h 1024890"/>
                <a:gd name="connsiteX5" fmla="*/ 1226820 w 1466850"/>
                <a:gd name="connsiteY5" fmla="*/ 0 h 1024890"/>
                <a:gd name="connsiteX6" fmla="*/ 788670 w 1466850"/>
                <a:gd name="connsiteY6" fmla="*/ 224790 h 1024890"/>
                <a:gd name="connsiteX7" fmla="*/ 160020 w 1466850"/>
                <a:gd name="connsiteY7" fmla="*/ 95250 h 1024890"/>
                <a:gd name="connsiteX0" fmla="*/ 160020 w 1466850"/>
                <a:gd name="connsiteY0" fmla="*/ 41910 h 971550"/>
                <a:gd name="connsiteX1" fmla="*/ 0 w 1466850"/>
                <a:gd name="connsiteY1" fmla="*/ 868680 h 971550"/>
                <a:gd name="connsiteX2" fmla="*/ 754380 w 1466850"/>
                <a:gd name="connsiteY2" fmla="*/ 971550 h 971550"/>
                <a:gd name="connsiteX3" fmla="*/ 887730 w 1466850"/>
                <a:gd name="connsiteY3" fmla="*/ 567690 h 971550"/>
                <a:gd name="connsiteX4" fmla="*/ 1466850 w 1466850"/>
                <a:gd name="connsiteY4" fmla="*/ 323850 h 971550"/>
                <a:gd name="connsiteX5" fmla="*/ 1215390 w 1466850"/>
                <a:gd name="connsiteY5" fmla="*/ 0 h 971550"/>
                <a:gd name="connsiteX6" fmla="*/ 788670 w 1466850"/>
                <a:gd name="connsiteY6" fmla="*/ 171450 h 971550"/>
                <a:gd name="connsiteX7" fmla="*/ 160020 w 1466850"/>
                <a:gd name="connsiteY7" fmla="*/ 41910 h 971550"/>
                <a:gd name="connsiteX0" fmla="*/ 160020 w 1466850"/>
                <a:gd name="connsiteY0" fmla="*/ 30480 h 960120"/>
                <a:gd name="connsiteX1" fmla="*/ 0 w 1466850"/>
                <a:gd name="connsiteY1" fmla="*/ 857250 h 960120"/>
                <a:gd name="connsiteX2" fmla="*/ 754380 w 1466850"/>
                <a:gd name="connsiteY2" fmla="*/ 960120 h 960120"/>
                <a:gd name="connsiteX3" fmla="*/ 887730 w 1466850"/>
                <a:gd name="connsiteY3" fmla="*/ 556260 h 960120"/>
                <a:gd name="connsiteX4" fmla="*/ 1466850 w 1466850"/>
                <a:gd name="connsiteY4" fmla="*/ 312420 h 960120"/>
                <a:gd name="connsiteX5" fmla="*/ 1184910 w 1466850"/>
                <a:gd name="connsiteY5" fmla="*/ 0 h 960120"/>
                <a:gd name="connsiteX6" fmla="*/ 788670 w 1466850"/>
                <a:gd name="connsiteY6" fmla="*/ 160020 h 960120"/>
                <a:gd name="connsiteX7" fmla="*/ 160020 w 1466850"/>
                <a:gd name="connsiteY7" fmla="*/ 30480 h 960120"/>
                <a:gd name="connsiteX0" fmla="*/ 160020 w 1360170"/>
                <a:gd name="connsiteY0" fmla="*/ 30480 h 960120"/>
                <a:gd name="connsiteX1" fmla="*/ 0 w 1360170"/>
                <a:gd name="connsiteY1" fmla="*/ 857250 h 960120"/>
                <a:gd name="connsiteX2" fmla="*/ 754380 w 1360170"/>
                <a:gd name="connsiteY2" fmla="*/ 960120 h 960120"/>
                <a:gd name="connsiteX3" fmla="*/ 887730 w 1360170"/>
                <a:gd name="connsiteY3" fmla="*/ 556260 h 960120"/>
                <a:gd name="connsiteX4" fmla="*/ 1360170 w 1360170"/>
                <a:gd name="connsiteY4" fmla="*/ 342900 h 960120"/>
                <a:gd name="connsiteX5" fmla="*/ 1184910 w 1360170"/>
                <a:gd name="connsiteY5" fmla="*/ 0 h 960120"/>
                <a:gd name="connsiteX6" fmla="*/ 788670 w 1360170"/>
                <a:gd name="connsiteY6" fmla="*/ 160020 h 960120"/>
                <a:gd name="connsiteX7" fmla="*/ 160020 w 1360170"/>
                <a:gd name="connsiteY7" fmla="*/ 30480 h 960120"/>
                <a:gd name="connsiteX0" fmla="*/ 160020 w 1371600"/>
                <a:gd name="connsiteY0" fmla="*/ 30480 h 960120"/>
                <a:gd name="connsiteX1" fmla="*/ 0 w 1371600"/>
                <a:gd name="connsiteY1" fmla="*/ 857250 h 960120"/>
                <a:gd name="connsiteX2" fmla="*/ 754380 w 1371600"/>
                <a:gd name="connsiteY2" fmla="*/ 960120 h 960120"/>
                <a:gd name="connsiteX3" fmla="*/ 887730 w 1371600"/>
                <a:gd name="connsiteY3" fmla="*/ 556260 h 960120"/>
                <a:gd name="connsiteX4" fmla="*/ 1371600 w 1371600"/>
                <a:gd name="connsiteY4" fmla="*/ 335280 h 960120"/>
                <a:gd name="connsiteX5" fmla="*/ 1184910 w 1371600"/>
                <a:gd name="connsiteY5" fmla="*/ 0 h 960120"/>
                <a:gd name="connsiteX6" fmla="*/ 788670 w 1371600"/>
                <a:gd name="connsiteY6" fmla="*/ 160020 h 960120"/>
                <a:gd name="connsiteX7" fmla="*/ 160020 w 1371600"/>
                <a:gd name="connsiteY7" fmla="*/ 30480 h 960120"/>
                <a:gd name="connsiteX0" fmla="*/ 160020 w 1371600"/>
                <a:gd name="connsiteY0" fmla="*/ 30480 h 960120"/>
                <a:gd name="connsiteX1" fmla="*/ 0 w 1371600"/>
                <a:gd name="connsiteY1" fmla="*/ 857250 h 960120"/>
                <a:gd name="connsiteX2" fmla="*/ 754380 w 1371600"/>
                <a:gd name="connsiteY2" fmla="*/ 960120 h 960120"/>
                <a:gd name="connsiteX3" fmla="*/ 925830 w 1371600"/>
                <a:gd name="connsiteY3" fmla="*/ 514350 h 960120"/>
                <a:gd name="connsiteX4" fmla="*/ 1371600 w 1371600"/>
                <a:gd name="connsiteY4" fmla="*/ 335280 h 960120"/>
                <a:gd name="connsiteX5" fmla="*/ 1184910 w 1371600"/>
                <a:gd name="connsiteY5" fmla="*/ 0 h 960120"/>
                <a:gd name="connsiteX6" fmla="*/ 788670 w 1371600"/>
                <a:gd name="connsiteY6" fmla="*/ 160020 h 960120"/>
                <a:gd name="connsiteX7" fmla="*/ 160020 w 1371600"/>
                <a:gd name="connsiteY7" fmla="*/ 30480 h 960120"/>
                <a:gd name="connsiteX0" fmla="*/ 160020 w 1371600"/>
                <a:gd name="connsiteY0" fmla="*/ 30480 h 937260"/>
                <a:gd name="connsiteX1" fmla="*/ 0 w 1371600"/>
                <a:gd name="connsiteY1" fmla="*/ 857250 h 937260"/>
                <a:gd name="connsiteX2" fmla="*/ 864870 w 1371600"/>
                <a:gd name="connsiteY2" fmla="*/ 937260 h 937260"/>
                <a:gd name="connsiteX3" fmla="*/ 925830 w 1371600"/>
                <a:gd name="connsiteY3" fmla="*/ 514350 h 937260"/>
                <a:gd name="connsiteX4" fmla="*/ 1371600 w 1371600"/>
                <a:gd name="connsiteY4" fmla="*/ 335280 h 937260"/>
                <a:gd name="connsiteX5" fmla="*/ 1184910 w 1371600"/>
                <a:gd name="connsiteY5" fmla="*/ 0 h 937260"/>
                <a:gd name="connsiteX6" fmla="*/ 788670 w 1371600"/>
                <a:gd name="connsiteY6" fmla="*/ 160020 h 937260"/>
                <a:gd name="connsiteX7" fmla="*/ 160020 w 1371600"/>
                <a:gd name="connsiteY7" fmla="*/ 30480 h 937260"/>
                <a:gd name="connsiteX0" fmla="*/ 148590 w 1360170"/>
                <a:gd name="connsiteY0" fmla="*/ 30480 h 937260"/>
                <a:gd name="connsiteX1" fmla="*/ 0 w 1360170"/>
                <a:gd name="connsiteY1" fmla="*/ 819150 h 937260"/>
                <a:gd name="connsiteX2" fmla="*/ 853440 w 1360170"/>
                <a:gd name="connsiteY2" fmla="*/ 937260 h 937260"/>
                <a:gd name="connsiteX3" fmla="*/ 914400 w 1360170"/>
                <a:gd name="connsiteY3" fmla="*/ 514350 h 937260"/>
                <a:gd name="connsiteX4" fmla="*/ 1360170 w 1360170"/>
                <a:gd name="connsiteY4" fmla="*/ 335280 h 937260"/>
                <a:gd name="connsiteX5" fmla="*/ 1173480 w 1360170"/>
                <a:gd name="connsiteY5" fmla="*/ 0 h 937260"/>
                <a:gd name="connsiteX6" fmla="*/ 777240 w 1360170"/>
                <a:gd name="connsiteY6" fmla="*/ 160020 h 937260"/>
                <a:gd name="connsiteX7" fmla="*/ 148590 w 1360170"/>
                <a:gd name="connsiteY7" fmla="*/ 30480 h 937260"/>
                <a:gd name="connsiteX0" fmla="*/ 148590 w 1360170"/>
                <a:gd name="connsiteY0" fmla="*/ 30480 h 975360"/>
                <a:gd name="connsiteX1" fmla="*/ 0 w 1360170"/>
                <a:gd name="connsiteY1" fmla="*/ 819150 h 975360"/>
                <a:gd name="connsiteX2" fmla="*/ 815340 w 1360170"/>
                <a:gd name="connsiteY2" fmla="*/ 975360 h 975360"/>
                <a:gd name="connsiteX3" fmla="*/ 914400 w 1360170"/>
                <a:gd name="connsiteY3" fmla="*/ 514350 h 975360"/>
                <a:gd name="connsiteX4" fmla="*/ 1360170 w 1360170"/>
                <a:gd name="connsiteY4" fmla="*/ 335280 h 975360"/>
                <a:gd name="connsiteX5" fmla="*/ 1173480 w 1360170"/>
                <a:gd name="connsiteY5" fmla="*/ 0 h 975360"/>
                <a:gd name="connsiteX6" fmla="*/ 777240 w 1360170"/>
                <a:gd name="connsiteY6" fmla="*/ 160020 h 975360"/>
                <a:gd name="connsiteX7" fmla="*/ 148590 w 1360170"/>
                <a:gd name="connsiteY7" fmla="*/ 30480 h 975360"/>
                <a:gd name="connsiteX0" fmla="*/ 163830 w 1375410"/>
                <a:gd name="connsiteY0" fmla="*/ 30480 h 975360"/>
                <a:gd name="connsiteX1" fmla="*/ 0 w 1375410"/>
                <a:gd name="connsiteY1" fmla="*/ 815340 h 975360"/>
                <a:gd name="connsiteX2" fmla="*/ 830580 w 1375410"/>
                <a:gd name="connsiteY2" fmla="*/ 975360 h 975360"/>
                <a:gd name="connsiteX3" fmla="*/ 929640 w 1375410"/>
                <a:gd name="connsiteY3" fmla="*/ 514350 h 975360"/>
                <a:gd name="connsiteX4" fmla="*/ 1375410 w 1375410"/>
                <a:gd name="connsiteY4" fmla="*/ 335280 h 975360"/>
                <a:gd name="connsiteX5" fmla="*/ 1188720 w 1375410"/>
                <a:gd name="connsiteY5" fmla="*/ 0 h 975360"/>
                <a:gd name="connsiteX6" fmla="*/ 792480 w 1375410"/>
                <a:gd name="connsiteY6" fmla="*/ 160020 h 975360"/>
                <a:gd name="connsiteX7" fmla="*/ 163830 w 1375410"/>
                <a:gd name="connsiteY7" fmla="*/ 30480 h 975360"/>
                <a:gd name="connsiteX0" fmla="*/ 339090 w 1550670"/>
                <a:gd name="connsiteY0" fmla="*/ 30480 h 975360"/>
                <a:gd name="connsiteX1" fmla="*/ 0 w 1550670"/>
                <a:gd name="connsiteY1" fmla="*/ 796290 h 975360"/>
                <a:gd name="connsiteX2" fmla="*/ 1005840 w 1550670"/>
                <a:gd name="connsiteY2" fmla="*/ 975360 h 975360"/>
                <a:gd name="connsiteX3" fmla="*/ 1104900 w 1550670"/>
                <a:gd name="connsiteY3" fmla="*/ 514350 h 975360"/>
                <a:gd name="connsiteX4" fmla="*/ 1550670 w 1550670"/>
                <a:gd name="connsiteY4" fmla="*/ 335280 h 975360"/>
                <a:gd name="connsiteX5" fmla="*/ 1363980 w 1550670"/>
                <a:gd name="connsiteY5" fmla="*/ 0 h 975360"/>
                <a:gd name="connsiteX6" fmla="*/ 967740 w 1550670"/>
                <a:gd name="connsiteY6" fmla="*/ 160020 h 975360"/>
                <a:gd name="connsiteX7" fmla="*/ 339090 w 1550670"/>
                <a:gd name="connsiteY7" fmla="*/ 30480 h 975360"/>
                <a:gd name="connsiteX0" fmla="*/ 339090 w 1550670"/>
                <a:gd name="connsiteY0" fmla="*/ 30480 h 975360"/>
                <a:gd name="connsiteX1" fmla="*/ 0 w 1550670"/>
                <a:gd name="connsiteY1" fmla="*/ 796290 h 975360"/>
                <a:gd name="connsiteX2" fmla="*/ 1005840 w 1550670"/>
                <a:gd name="connsiteY2" fmla="*/ 975360 h 975360"/>
                <a:gd name="connsiteX3" fmla="*/ 1104900 w 1550670"/>
                <a:gd name="connsiteY3" fmla="*/ 514350 h 975360"/>
                <a:gd name="connsiteX4" fmla="*/ 1550670 w 1550670"/>
                <a:gd name="connsiteY4" fmla="*/ 335280 h 975360"/>
                <a:gd name="connsiteX5" fmla="*/ 1363980 w 1550670"/>
                <a:gd name="connsiteY5" fmla="*/ 0 h 975360"/>
                <a:gd name="connsiteX6" fmla="*/ 963930 w 1550670"/>
                <a:gd name="connsiteY6" fmla="*/ 140970 h 975360"/>
                <a:gd name="connsiteX7" fmla="*/ 339090 w 1550670"/>
                <a:gd name="connsiteY7" fmla="*/ 30480 h 975360"/>
                <a:gd name="connsiteX0" fmla="*/ 339090 w 1550670"/>
                <a:gd name="connsiteY0" fmla="*/ 30480 h 975360"/>
                <a:gd name="connsiteX1" fmla="*/ 0 w 1550670"/>
                <a:gd name="connsiteY1" fmla="*/ 796290 h 975360"/>
                <a:gd name="connsiteX2" fmla="*/ 1005840 w 1550670"/>
                <a:gd name="connsiteY2" fmla="*/ 975360 h 975360"/>
                <a:gd name="connsiteX3" fmla="*/ 1108710 w 1550670"/>
                <a:gd name="connsiteY3" fmla="*/ 525780 h 975360"/>
                <a:gd name="connsiteX4" fmla="*/ 1550670 w 1550670"/>
                <a:gd name="connsiteY4" fmla="*/ 335280 h 975360"/>
                <a:gd name="connsiteX5" fmla="*/ 1363980 w 1550670"/>
                <a:gd name="connsiteY5" fmla="*/ 0 h 975360"/>
                <a:gd name="connsiteX6" fmla="*/ 963930 w 1550670"/>
                <a:gd name="connsiteY6" fmla="*/ 140970 h 975360"/>
                <a:gd name="connsiteX7" fmla="*/ 339090 w 1550670"/>
                <a:gd name="connsiteY7" fmla="*/ 30480 h 975360"/>
                <a:gd name="connsiteX0" fmla="*/ 339090 w 1562100"/>
                <a:gd name="connsiteY0" fmla="*/ 30480 h 975360"/>
                <a:gd name="connsiteX1" fmla="*/ 0 w 1562100"/>
                <a:gd name="connsiteY1" fmla="*/ 796290 h 975360"/>
                <a:gd name="connsiteX2" fmla="*/ 1005840 w 1562100"/>
                <a:gd name="connsiteY2" fmla="*/ 975360 h 975360"/>
                <a:gd name="connsiteX3" fmla="*/ 1108710 w 1562100"/>
                <a:gd name="connsiteY3" fmla="*/ 525780 h 975360"/>
                <a:gd name="connsiteX4" fmla="*/ 1562100 w 1562100"/>
                <a:gd name="connsiteY4" fmla="*/ 358140 h 975360"/>
                <a:gd name="connsiteX5" fmla="*/ 1363980 w 1562100"/>
                <a:gd name="connsiteY5" fmla="*/ 0 h 975360"/>
                <a:gd name="connsiteX6" fmla="*/ 963930 w 1562100"/>
                <a:gd name="connsiteY6" fmla="*/ 140970 h 975360"/>
                <a:gd name="connsiteX7" fmla="*/ 339090 w 1562100"/>
                <a:gd name="connsiteY7" fmla="*/ 30480 h 975360"/>
                <a:gd name="connsiteX0" fmla="*/ 339090 w 1562100"/>
                <a:gd name="connsiteY0" fmla="*/ 34290 h 979170"/>
                <a:gd name="connsiteX1" fmla="*/ 0 w 1562100"/>
                <a:gd name="connsiteY1" fmla="*/ 800100 h 979170"/>
                <a:gd name="connsiteX2" fmla="*/ 1005840 w 1562100"/>
                <a:gd name="connsiteY2" fmla="*/ 979170 h 979170"/>
                <a:gd name="connsiteX3" fmla="*/ 1108710 w 1562100"/>
                <a:gd name="connsiteY3" fmla="*/ 529590 h 979170"/>
                <a:gd name="connsiteX4" fmla="*/ 1562100 w 1562100"/>
                <a:gd name="connsiteY4" fmla="*/ 361950 h 979170"/>
                <a:gd name="connsiteX5" fmla="*/ 1344930 w 1562100"/>
                <a:gd name="connsiteY5" fmla="*/ 0 h 979170"/>
                <a:gd name="connsiteX6" fmla="*/ 963930 w 1562100"/>
                <a:gd name="connsiteY6" fmla="*/ 144780 h 979170"/>
                <a:gd name="connsiteX7" fmla="*/ 339090 w 1562100"/>
                <a:gd name="connsiteY7" fmla="*/ 34290 h 979170"/>
                <a:gd name="connsiteX0" fmla="*/ 339090 w 1562100"/>
                <a:gd name="connsiteY0" fmla="*/ 34290 h 979170"/>
                <a:gd name="connsiteX1" fmla="*/ 0 w 1562100"/>
                <a:gd name="connsiteY1" fmla="*/ 800100 h 979170"/>
                <a:gd name="connsiteX2" fmla="*/ 1005840 w 1562100"/>
                <a:gd name="connsiteY2" fmla="*/ 979170 h 979170"/>
                <a:gd name="connsiteX3" fmla="*/ 1108710 w 1562100"/>
                <a:gd name="connsiteY3" fmla="*/ 529590 h 979170"/>
                <a:gd name="connsiteX4" fmla="*/ 1562100 w 1562100"/>
                <a:gd name="connsiteY4" fmla="*/ 361950 h 979170"/>
                <a:gd name="connsiteX5" fmla="*/ 1383030 w 1562100"/>
                <a:gd name="connsiteY5" fmla="*/ 0 h 979170"/>
                <a:gd name="connsiteX6" fmla="*/ 963930 w 1562100"/>
                <a:gd name="connsiteY6" fmla="*/ 144780 h 979170"/>
                <a:gd name="connsiteX7" fmla="*/ 339090 w 1562100"/>
                <a:gd name="connsiteY7" fmla="*/ 34290 h 979170"/>
                <a:gd name="connsiteX0" fmla="*/ 339090 w 1562100"/>
                <a:gd name="connsiteY0" fmla="*/ 45720 h 990600"/>
                <a:gd name="connsiteX1" fmla="*/ 0 w 1562100"/>
                <a:gd name="connsiteY1" fmla="*/ 811530 h 990600"/>
                <a:gd name="connsiteX2" fmla="*/ 1005840 w 1562100"/>
                <a:gd name="connsiteY2" fmla="*/ 990600 h 990600"/>
                <a:gd name="connsiteX3" fmla="*/ 1108710 w 1562100"/>
                <a:gd name="connsiteY3" fmla="*/ 541020 h 990600"/>
                <a:gd name="connsiteX4" fmla="*/ 1562100 w 1562100"/>
                <a:gd name="connsiteY4" fmla="*/ 373380 h 990600"/>
                <a:gd name="connsiteX5" fmla="*/ 1356360 w 1562100"/>
                <a:gd name="connsiteY5" fmla="*/ 0 h 990600"/>
                <a:gd name="connsiteX6" fmla="*/ 963930 w 1562100"/>
                <a:gd name="connsiteY6" fmla="*/ 156210 h 990600"/>
                <a:gd name="connsiteX7" fmla="*/ 339090 w 1562100"/>
                <a:gd name="connsiteY7" fmla="*/ 45720 h 990600"/>
                <a:gd name="connsiteX0" fmla="*/ 339090 w 1562100"/>
                <a:gd name="connsiteY0" fmla="*/ 19050 h 963930"/>
                <a:gd name="connsiteX1" fmla="*/ 0 w 1562100"/>
                <a:gd name="connsiteY1" fmla="*/ 784860 h 963930"/>
                <a:gd name="connsiteX2" fmla="*/ 1005840 w 1562100"/>
                <a:gd name="connsiteY2" fmla="*/ 963930 h 963930"/>
                <a:gd name="connsiteX3" fmla="*/ 1108710 w 1562100"/>
                <a:gd name="connsiteY3" fmla="*/ 514350 h 963930"/>
                <a:gd name="connsiteX4" fmla="*/ 1562100 w 1562100"/>
                <a:gd name="connsiteY4" fmla="*/ 346710 h 963930"/>
                <a:gd name="connsiteX5" fmla="*/ 1360170 w 1562100"/>
                <a:gd name="connsiteY5" fmla="*/ 0 h 963930"/>
                <a:gd name="connsiteX6" fmla="*/ 963930 w 1562100"/>
                <a:gd name="connsiteY6" fmla="*/ 129540 h 963930"/>
                <a:gd name="connsiteX7" fmla="*/ 339090 w 1562100"/>
                <a:gd name="connsiteY7" fmla="*/ 19050 h 963930"/>
                <a:gd name="connsiteX0" fmla="*/ 339090 w 1562100"/>
                <a:gd name="connsiteY0" fmla="*/ 30480 h 975360"/>
                <a:gd name="connsiteX1" fmla="*/ 0 w 1562100"/>
                <a:gd name="connsiteY1" fmla="*/ 796290 h 975360"/>
                <a:gd name="connsiteX2" fmla="*/ 1005840 w 1562100"/>
                <a:gd name="connsiteY2" fmla="*/ 975360 h 975360"/>
                <a:gd name="connsiteX3" fmla="*/ 1108710 w 1562100"/>
                <a:gd name="connsiteY3" fmla="*/ 525780 h 975360"/>
                <a:gd name="connsiteX4" fmla="*/ 1562100 w 1562100"/>
                <a:gd name="connsiteY4" fmla="*/ 358140 h 975360"/>
                <a:gd name="connsiteX5" fmla="*/ 1360170 w 1562100"/>
                <a:gd name="connsiteY5" fmla="*/ 0 h 975360"/>
                <a:gd name="connsiteX6" fmla="*/ 963930 w 1562100"/>
                <a:gd name="connsiteY6" fmla="*/ 140970 h 975360"/>
                <a:gd name="connsiteX7" fmla="*/ 339090 w 1562100"/>
                <a:gd name="connsiteY7" fmla="*/ 30480 h 975360"/>
                <a:gd name="connsiteX0" fmla="*/ 339090 w 1562100"/>
                <a:gd name="connsiteY0" fmla="*/ 41910 h 986790"/>
                <a:gd name="connsiteX1" fmla="*/ 0 w 1562100"/>
                <a:gd name="connsiteY1" fmla="*/ 807720 h 986790"/>
                <a:gd name="connsiteX2" fmla="*/ 1005840 w 1562100"/>
                <a:gd name="connsiteY2" fmla="*/ 986790 h 986790"/>
                <a:gd name="connsiteX3" fmla="*/ 1108710 w 1562100"/>
                <a:gd name="connsiteY3" fmla="*/ 537210 h 986790"/>
                <a:gd name="connsiteX4" fmla="*/ 1562100 w 1562100"/>
                <a:gd name="connsiteY4" fmla="*/ 369570 h 986790"/>
                <a:gd name="connsiteX5" fmla="*/ 1367790 w 1562100"/>
                <a:gd name="connsiteY5" fmla="*/ 0 h 986790"/>
                <a:gd name="connsiteX6" fmla="*/ 963930 w 1562100"/>
                <a:gd name="connsiteY6" fmla="*/ 152400 h 986790"/>
                <a:gd name="connsiteX7" fmla="*/ 339090 w 1562100"/>
                <a:gd name="connsiteY7" fmla="*/ 41910 h 986790"/>
                <a:gd name="connsiteX0" fmla="*/ 339090 w 1562100"/>
                <a:gd name="connsiteY0" fmla="*/ 41910 h 978416"/>
                <a:gd name="connsiteX1" fmla="*/ 0 w 1562100"/>
                <a:gd name="connsiteY1" fmla="*/ 807720 h 978416"/>
                <a:gd name="connsiteX2" fmla="*/ 959780 w 1562100"/>
                <a:gd name="connsiteY2" fmla="*/ 978416 h 978416"/>
                <a:gd name="connsiteX3" fmla="*/ 1108710 w 1562100"/>
                <a:gd name="connsiteY3" fmla="*/ 537210 h 978416"/>
                <a:gd name="connsiteX4" fmla="*/ 1562100 w 1562100"/>
                <a:gd name="connsiteY4" fmla="*/ 369570 h 978416"/>
                <a:gd name="connsiteX5" fmla="*/ 1367790 w 1562100"/>
                <a:gd name="connsiteY5" fmla="*/ 0 h 978416"/>
                <a:gd name="connsiteX6" fmla="*/ 963930 w 1562100"/>
                <a:gd name="connsiteY6" fmla="*/ 152400 h 978416"/>
                <a:gd name="connsiteX7" fmla="*/ 339090 w 1562100"/>
                <a:gd name="connsiteY7" fmla="*/ 41910 h 978416"/>
                <a:gd name="connsiteX0" fmla="*/ 339090 w 1562100"/>
                <a:gd name="connsiteY0" fmla="*/ 41910 h 978416"/>
                <a:gd name="connsiteX1" fmla="*/ 0 w 1562100"/>
                <a:gd name="connsiteY1" fmla="*/ 807720 h 978416"/>
                <a:gd name="connsiteX2" fmla="*/ 959780 w 1562100"/>
                <a:gd name="connsiteY2" fmla="*/ 978416 h 978416"/>
                <a:gd name="connsiteX3" fmla="*/ 1104523 w 1562100"/>
                <a:gd name="connsiteY3" fmla="*/ 562334 h 978416"/>
                <a:gd name="connsiteX4" fmla="*/ 1562100 w 1562100"/>
                <a:gd name="connsiteY4" fmla="*/ 369570 h 978416"/>
                <a:gd name="connsiteX5" fmla="*/ 1367790 w 1562100"/>
                <a:gd name="connsiteY5" fmla="*/ 0 h 978416"/>
                <a:gd name="connsiteX6" fmla="*/ 963930 w 1562100"/>
                <a:gd name="connsiteY6" fmla="*/ 152400 h 978416"/>
                <a:gd name="connsiteX7" fmla="*/ 339090 w 1562100"/>
                <a:gd name="connsiteY7" fmla="*/ 41910 h 978416"/>
                <a:gd name="connsiteX0" fmla="*/ 339090 w 1562100"/>
                <a:gd name="connsiteY0" fmla="*/ 41910 h 978416"/>
                <a:gd name="connsiteX1" fmla="*/ 0 w 1562100"/>
                <a:gd name="connsiteY1" fmla="*/ 807720 h 978416"/>
                <a:gd name="connsiteX2" fmla="*/ 959780 w 1562100"/>
                <a:gd name="connsiteY2" fmla="*/ 978416 h 978416"/>
                <a:gd name="connsiteX3" fmla="*/ 1104523 w 1562100"/>
                <a:gd name="connsiteY3" fmla="*/ 562334 h 978416"/>
                <a:gd name="connsiteX4" fmla="*/ 1562100 w 1562100"/>
                <a:gd name="connsiteY4" fmla="*/ 390506 h 978416"/>
                <a:gd name="connsiteX5" fmla="*/ 1367790 w 1562100"/>
                <a:gd name="connsiteY5" fmla="*/ 0 h 978416"/>
                <a:gd name="connsiteX6" fmla="*/ 963930 w 1562100"/>
                <a:gd name="connsiteY6" fmla="*/ 152400 h 978416"/>
                <a:gd name="connsiteX7" fmla="*/ 339090 w 1562100"/>
                <a:gd name="connsiteY7" fmla="*/ 41910 h 978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2100" h="978416">
                  <a:moveTo>
                    <a:pt x="339090" y="41910"/>
                  </a:moveTo>
                  <a:lnTo>
                    <a:pt x="0" y="807720"/>
                  </a:lnTo>
                  <a:lnTo>
                    <a:pt x="959780" y="978416"/>
                  </a:lnTo>
                  <a:lnTo>
                    <a:pt x="1104523" y="562334"/>
                  </a:lnTo>
                  <a:lnTo>
                    <a:pt x="1562100" y="390506"/>
                  </a:lnTo>
                  <a:lnTo>
                    <a:pt x="1367790" y="0"/>
                  </a:lnTo>
                  <a:lnTo>
                    <a:pt x="963930" y="152400"/>
                  </a:lnTo>
                  <a:lnTo>
                    <a:pt x="339090" y="4191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8575"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pic>
          <p:nvPicPr>
            <p:cNvPr id="42" name="Image 41"/>
            <p:cNvPicPr>
              <a:picLocks noChangeAspect="1"/>
            </p:cNvPicPr>
            <p:nvPr/>
          </p:nvPicPr>
          <p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3104" y="5044390"/>
              <a:ext cx="179015" cy="179832"/>
            </a:xfrm>
            <a:prstGeom prst="rect">
              <a:avLst/>
            </a:prstGeom>
          </p:spPr>
        </p:pic>
      </p:grpSp>
      <p:grpSp>
        <p:nvGrpSpPr>
          <p:cNvPr id="2" name="Grouper 1"/>
          <p:cNvGrpSpPr/>
          <p:nvPr/>
        </p:nvGrpSpPr>
        <p:grpSpPr>
          <a:xfrm>
            <a:off x="604046" y="3606320"/>
            <a:ext cx="6072151" cy="2782714"/>
            <a:chOff x="604046" y="3606320"/>
            <a:chExt cx="6072151" cy="2782714"/>
          </a:xfrm>
        </p:grpSpPr>
        <p:sp>
          <p:nvSpPr>
            <p:cNvPr id="11" name="ZoneTexte 10"/>
            <p:cNvSpPr txBox="1"/>
            <p:nvPr/>
          </p:nvSpPr>
          <p:spPr>
            <a:xfrm>
              <a:off x="604046" y="5927369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 smtClean="0">
                  <a:solidFill>
                    <a:schemeClr val="bg1">
                      <a:lumMod val="85000"/>
                    </a:schemeClr>
                  </a:solidFill>
                  <a:latin typeface="TCL" charset="0"/>
                  <a:ea typeface="TCL" charset="0"/>
                  <a:cs typeface="TCL" charset="0"/>
                </a:rPr>
                <a:t>Actuel Parking</a:t>
              </a:r>
              <a:br>
                <a:rPr lang="fr-FR" sz="1200" b="1" dirty="0" smtClean="0">
                  <a:solidFill>
                    <a:schemeClr val="bg1">
                      <a:lumMod val="85000"/>
                    </a:schemeClr>
                  </a:solidFill>
                  <a:latin typeface="TCL" charset="0"/>
                  <a:ea typeface="TCL" charset="0"/>
                  <a:cs typeface="TCL" charset="0"/>
                </a:rPr>
              </a:br>
              <a:r>
                <a:rPr lang="fr-FR" sz="1200" b="1" dirty="0" smtClean="0">
                  <a:solidFill>
                    <a:schemeClr val="bg1">
                      <a:lumMod val="85000"/>
                    </a:schemeClr>
                  </a:solidFill>
                  <a:latin typeface="TCL" charset="0"/>
                  <a:ea typeface="TCL" charset="0"/>
                  <a:cs typeface="TCL" charset="0"/>
                </a:rPr>
                <a:t>HCL P5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923595" y="5348717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 smtClean="0">
                  <a:solidFill>
                    <a:schemeClr val="bg1">
                      <a:lumMod val="85000"/>
                    </a:schemeClr>
                  </a:solidFill>
                  <a:latin typeface="TCL" charset="0"/>
                  <a:ea typeface="TCL" charset="0"/>
                  <a:cs typeface="TCL" charset="0"/>
                </a:rPr>
                <a:t>Actuel Parking</a:t>
              </a:r>
            </a:p>
            <a:p>
              <a:pPr algn="ctr"/>
              <a:r>
                <a:rPr lang="fr-FR" sz="1200" b="1" dirty="0" smtClean="0">
                  <a:solidFill>
                    <a:schemeClr val="bg1">
                      <a:lumMod val="85000"/>
                    </a:schemeClr>
                  </a:solidFill>
                  <a:latin typeface="TCL" charset="0"/>
                  <a:ea typeface="TCL" charset="0"/>
                  <a:cs typeface="TCL" charset="0"/>
                </a:rPr>
                <a:t>HCL P3</a:t>
              </a:r>
              <a:endParaRPr lang="fr-FR" sz="1200" b="1" u="sng" dirty="0">
                <a:solidFill>
                  <a:schemeClr val="bg1">
                    <a:lumMod val="85000"/>
                  </a:schemeClr>
                </a:solidFill>
                <a:latin typeface="TCL" charset="0"/>
                <a:ea typeface="TCL" charset="0"/>
                <a:cs typeface="TCL" charset="0"/>
              </a:endParaRPr>
            </a:p>
          </p:txBody>
        </p:sp>
        <p:sp>
          <p:nvSpPr>
            <p:cNvPr id="18" name="Forme libre 17"/>
            <p:cNvSpPr/>
            <p:nvPr/>
          </p:nvSpPr>
          <p:spPr>
            <a:xfrm>
              <a:off x="986870" y="4566592"/>
              <a:ext cx="2781730" cy="1561145"/>
            </a:xfrm>
            <a:custGeom>
              <a:avLst/>
              <a:gdLst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292824 w 3036627"/>
                <a:gd name="connsiteY7" fmla="*/ 402609 h 1671851"/>
                <a:gd name="connsiteX8" fmla="*/ 1821977 w 3036627"/>
                <a:gd name="connsiteY8" fmla="*/ 375314 h 1671851"/>
                <a:gd name="connsiteX9" fmla="*/ 122830 w 3036627"/>
                <a:gd name="connsiteY9" fmla="*/ 0 h 1671851"/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098514 w 3036627"/>
                <a:gd name="connsiteY7" fmla="*/ 398799 h 1671851"/>
                <a:gd name="connsiteX8" fmla="*/ 1821977 w 3036627"/>
                <a:gd name="connsiteY8" fmla="*/ 375314 h 1671851"/>
                <a:gd name="connsiteX9" fmla="*/ 122830 w 3036627"/>
                <a:gd name="connsiteY9" fmla="*/ 0 h 1671851"/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098514 w 3036627"/>
                <a:gd name="connsiteY7" fmla="*/ 398799 h 1671851"/>
                <a:gd name="connsiteX8" fmla="*/ 1997237 w 3036627"/>
                <a:gd name="connsiteY8" fmla="*/ 409604 h 1671851"/>
                <a:gd name="connsiteX9" fmla="*/ 122830 w 3036627"/>
                <a:gd name="connsiteY9" fmla="*/ 0 h 1671851"/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300444 w 3036627"/>
                <a:gd name="connsiteY7" fmla="*/ 368319 h 1671851"/>
                <a:gd name="connsiteX8" fmla="*/ 1997237 w 3036627"/>
                <a:gd name="connsiteY8" fmla="*/ 409604 h 1671851"/>
                <a:gd name="connsiteX9" fmla="*/ 122830 w 3036627"/>
                <a:gd name="connsiteY9" fmla="*/ 0 h 1671851"/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281394 w 3036627"/>
                <a:gd name="connsiteY7" fmla="*/ 414039 h 1671851"/>
                <a:gd name="connsiteX8" fmla="*/ 1997237 w 3036627"/>
                <a:gd name="connsiteY8" fmla="*/ 409604 h 1671851"/>
                <a:gd name="connsiteX9" fmla="*/ 122830 w 3036627"/>
                <a:gd name="connsiteY9" fmla="*/ 0 h 1671851"/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258534 w 3036627"/>
                <a:gd name="connsiteY7" fmla="*/ 414039 h 1671851"/>
                <a:gd name="connsiteX8" fmla="*/ 1997237 w 3036627"/>
                <a:gd name="connsiteY8" fmla="*/ 409604 h 1671851"/>
                <a:gd name="connsiteX9" fmla="*/ 122830 w 3036627"/>
                <a:gd name="connsiteY9" fmla="*/ 0 h 1671851"/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258534 w 3036627"/>
                <a:gd name="connsiteY7" fmla="*/ 414039 h 1671851"/>
                <a:gd name="connsiteX8" fmla="*/ 2244887 w 3036627"/>
                <a:gd name="connsiteY8" fmla="*/ 436274 h 1671851"/>
                <a:gd name="connsiteX9" fmla="*/ 122830 w 3036627"/>
                <a:gd name="connsiteY9" fmla="*/ 0 h 1671851"/>
                <a:gd name="connsiteX0" fmla="*/ 122830 w 3036627"/>
                <a:gd name="connsiteY0" fmla="*/ 0 h 1671851"/>
                <a:gd name="connsiteX1" fmla="*/ 0 w 3036627"/>
                <a:gd name="connsiteY1" fmla="*/ 1269242 h 1671851"/>
                <a:gd name="connsiteX2" fmla="*/ 2088108 w 3036627"/>
                <a:gd name="connsiteY2" fmla="*/ 1671851 h 1671851"/>
                <a:gd name="connsiteX3" fmla="*/ 2804615 w 3036627"/>
                <a:gd name="connsiteY3" fmla="*/ 1255594 h 1671851"/>
                <a:gd name="connsiteX4" fmla="*/ 3036627 w 3036627"/>
                <a:gd name="connsiteY4" fmla="*/ 941696 h 1671851"/>
                <a:gd name="connsiteX5" fmla="*/ 2988860 w 3036627"/>
                <a:gd name="connsiteY5" fmla="*/ 675564 h 1671851"/>
                <a:gd name="connsiteX6" fmla="*/ 2729553 w 3036627"/>
                <a:gd name="connsiteY6" fmla="*/ 252484 h 1671851"/>
                <a:gd name="connsiteX7" fmla="*/ 2239484 w 3036627"/>
                <a:gd name="connsiteY7" fmla="*/ 440709 h 1671851"/>
                <a:gd name="connsiteX8" fmla="*/ 2244887 w 3036627"/>
                <a:gd name="connsiteY8" fmla="*/ 436274 h 1671851"/>
                <a:gd name="connsiteX9" fmla="*/ 122830 w 3036627"/>
                <a:gd name="connsiteY9" fmla="*/ 0 h 1671851"/>
                <a:gd name="connsiteX0" fmla="*/ 122830 w 3036627"/>
                <a:gd name="connsiteY0" fmla="*/ 0 h 1687091"/>
                <a:gd name="connsiteX1" fmla="*/ 0 w 3036627"/>
                <a:gd name="connsiteY1" fmla="*/ 1269242 h 1687091"/>
                <a:gd name="connsiteX2" fmla="*/ 2122398 w 3036627"/>
                <a:gd name="connsiteY2" fmla="*/ 1687091 h 1687091"/>
                <a:gd name="connsiteX3" fmla="*/ 2804615 w 3036627"/>
                <a:gd name="connsiteY3" fmla="*/ 1255594 h 1687091"/>
                <a:gd name="connsiteX4" fmla="*/ 3036627 w 3036627"/>
                <a:gd name="connsiteY4" fmla="*/ 941696 h 1687091"/>
                <a:gd name="connsiteX5" fmla="*/ 2988860 w 3036627"/>
                <a:gd name="connsiteY5" fmla="*/ 675564 h 1687091"/>
                <a:gd name="connsiteX6" fmla="*/ 2729553 w 3036627"/>
                <a:gd name="connsiteY6" fmla="*/ 252484 h 1687091"/>
                <a:gd name="connsiteX7" fmla="*/ 2239484 w 3036627"/>
                <a:gd name="connsiteY7" fmla="*/ 440709 h 1687091"/>
                <a:gd name="connsiteX8" fmla="*/ 2244887 w 3036627"/>
                <a:gd name="connsiteY8" fmla="*/ 436274 h 1687091"/>
                <a:gd name="connsiteX9" fmla="*/ 122830 w 3036627"/>
                <a:gd name="connsiteY9" fmla="*/ 0 h 1687091"/>
                <a:gd name="connsiteX0" fmla="*/ 122830 w 3036627"/>
                <a:gd name="connsiteY0" fmla="*/ 0 h 1687091"/>
                <a:gd name="connsiteX1" fmla="*/ 0 w 3036627"/>
                <a:gd name="connsiteY1" fmla="*/ 1284482 h 1687091"/>
                <a:gd name="connsiteX2" fmla="*/ 2122398 w 3036627"/>
                <a:gd name="connsiteY2" fmla="*/ 1687091 h 1687091"/>
                <a:gd name="connsiteX3" fmla="*/ 2804615 w 3036627"/>
                <a:gd name="connsiteY3" fmla="*/ 1255594 h 1687091"/>
                <a:gd name="connsiteX4" fmla="*/ 3036627 w 3036627"/>
                <a:gd name="connsiteY4" fmla="*/ 941696 h 1687091"/>
                <a:gd name="connsiteX5" fmla="*/ 2988860 w 3036627"/>
                <a:gd name="connsiteY5" fmla="*/ 675564 h 1687091"/>
                <a:gd name="connsiteX6" fmla="*/ 2729553 w 3036627"/>
                <a:gd name="connsiteY6" fmla="*/ 252484 h 1687091"/>
                <a:gd name="connsiteX7" fmla="*/ 2239484 w 3036627"/>
                <a:gd name="connsiteY7" fmla="*/ 440709 h 1687091"/>
                <a:gd name="connsiteX8" fmla="*/ 2244887 w 3036627"/>
                <a:gd name="connsiteY8" fmla="*/ 436274 h 1687091"/>
                <a:gd name="connsiteX9" fmla="*/ 122830 w 3036627"/>
                <a:gd name="connsiteY9" fmla="*/ 0 h 1687091"/>
                <a:gd name="connsiteX0" fmla="*/ 122830 w 3006147"/>
                <a:gd name="connsiteY0" fmla="*/ 0 h 1687091"/>
                <a:gd name="connsiteX1" fmla="*/ 0 w 3006147"/>
                <a:gd name="connsiteY1" fmla="*/ 1284482 h 1687091"/>
                <a:gd name="connsiteX2" fmla="*/ 2122398 w 3006147"/>
                <a:gd name="connsiteY2" fmla="*/ 1687091 h 1687091"/>
                <a:gd name="connsiteX3" fmla="*/ 2804615 w 3006147"/>
                <a:gd name="connsiteY3" fmla="*/ 1255594 h 1687091"/>
                <a:gd name="connsiteX4" fmla="*/ 3006147 w 3006147"/>
                <a:gd name="connsiteY4" fmla="*/ 1044566 h 1687091"/>
                <a:gd name="connsiteX5" fmla="*/ 2988860 w 3006147"/>
                <a:gd name="connsiteY5" fmla="*/ 675564 h 1687091"/>
                <a:gd name="connsiteX6" fmla="*/ 2729553 w 3006147"/>
                <a:gd name="connsiteY6" fmla="*/ 252484 h 1687091"/>
                <a:gd name="connsiteX7" fmla="*/ 2239484 w 3006147"/>
                <a:gd name="connsiteY7" fmla="*/ 440709 h 1687091"/>
                <a:gd name="connsiteX8" fmla="*/ 2244887 w 3006147"/>
                <a:gd name="connsiteY8" fmla="*/ 436274 h 1687091"/>
                <a:gd name="connsiteX9" fmla="*/ 122830 w 3006147"/>
                <a:gd name="connsiteY9" fmla="*/ 0 h 168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6147" h="1687091">
                  <a:moveTo>
                    <a:pt x="122830" y="0"/>
                  </a:moveTo>
                  <a:lnTo>
                    <a:pt x="0" y="1284482"/>
                  </a:lnTo>
                  <a:lnTo>
                    <a:pt x="2122398" y="1687091"/>
                  </a:lnTo>
                  <a:lnTo>
                    <a:pt x="2804615" y="1255594"/>
                  </a:lnTo>
                  <a:lnTo>
                    <a:pt x="3006147" y="1044566"/>
                  </a:lnTo>
                  <a:lnTo>
                    <a:pt x="2988860" y="675564"/>
                  </a:lnTo>
                  <a:lnTo>
                    <a:pt x="2729553" y="252484"/>
                  </a:lnTo>
                  <a:lnTo>
                    <a:pt x="2239484" y="440709"/>
                  </a:lnTo>
                  <a:lnTo>
                    <a:pt x="2244887" y="436274"/>
                  </a:lnTo>
                  <a:lnTo>
                    <a:pt x="122830" y="0"/>
                  </a:lnTo>
                  <a:close/>
                </a:path>
              </a:pathLst>
            </a:cu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TCL Courant" charset="0"/>
              </a:endParaRPr>
            </a:p>
          </p:txBody>
        </p:sp>
        <p:sp>
          <p:nvSpPr>
            <p:cNvPr id="19" name="Forme libre 18"/>
            <p:cNvSpPr/>
            <p:nvPr/>
          </p:nvSpPr>
          <p:spPr>
            <a:xfrm>
              <a:off x="3806065" y="3606320"/>
              <a:ext cx="2870132" cy="1699062"/>
            </a:xfrm>
            <a:custGeom>
              <a:avLst/>
              <a:gdLst>
                <a:gd name="connsiteX0" fmla="*/ 0 w 3132161"/>
                <a:gd name="connsiteY0" fmla="*/ 1173707 h 1733265"/>
                <a:gd name="connsiteX1" fmla="*/ 300250 w 3132161"/>
                <a:gd name="connsiteY1" fmla="*/ 1712794 h 1733265"/>
                <a:gd name="connsiteX2" fmla="*/ 416256 w 3132161"/>
                <a:gd name="connsiteY2" fmla="*/ 1733265 h 1733265"/>
                <a:gd name="connsiteX3" fmla="*/ 2060812 w 3132161"/>
                <a:gd name="connsiteY3" fmla="*/ 1180531 h 1733265"/>
                <a:gd name="connsiteX4" fmla="*/ 2094931 w 3132161"/>
                <a:gd name="connsiteY4" fmla="*/ 1105468 h 1733265"/>
                <a:gd name="connsiteX5" fmla="*/ 3132161 w 3132161"/>
                <a:gd name="connsiteY5" fmla="*/ 812041 h 1733265"/>
                <a:gd name="connsiteX6" fmla="*/ 3022979 w 3132161"/>
                <a:gd name="connsiteY6" fmla="*/ 0 h 1733265"/>
                <a:gd name="connsiteX7" fmla="*/ 1883391 w 3132161"/>
                <a:gd name="connsiteY7" fmla="*/ 552734 h 1733265"/>
                <a:gd name="connsiteX8" fmla="*/ 0 w 3132161"/>
                <a:gd name="connsiteY8" fmla="*/ 1173707 h 1733265"/>
                <a:gd name="connsiteX0" fmla="*/ 0 w 3101681"/>
                <a:gd name="connsiteY0" fmla="*/ 1211807 h 1733265"/>
                <a:gd name="connsiteX1" fmla="*/ 269770 w 3101681"/>
                <a:gd name="connsiteY1" fmla="*/ 1712794 h 1733265"/>
                <a:gd name="connsiteX2" fmla="*/ 385776 w 3101681"/>
                <a:gd name="connsiteY2" fmla="*/ 1733265 h 1733265"/>
                <a:gd name="connsiteX3" fmla="*/ 2030332 w 3101681"/>
                <a:gd name="connsiteY3" fmla="*/ 1180531 h 1733265"/>
                <a:gd name="connsiteX4" fmla="*/ 2064451 w 3101681"/>
                <a:gd name="connsiteY4" fmla="*/ 1105468 h 1733265"/>
                <a:gd name="connsiteX5" fmla="*/ 3101681 w 3101681"/>
                <a:gd name="connsiteY5" fmla="*/ 812041 h 1733265"/>
                <a:gd name="connsiteX6" fmla="*/ 2992499 w 3101681"/>
                <a:gd name="connsiteY6" fmla="*/ 0 h 1733265"/>
                <a:gd name="connsiteX7" fmla="*/ 1852911 w 3101681"/>
                <a:gd name="connsiteY7" fmla="*/ 552734 h 1733265"/>
                <a:gd name="connsiteX8" fmla="*/ 0 w 3101681"/>
                <a:gd name="connsiteY8" fmla="*/ 1211807 h 1733265"/>
                <a:gd name="connsiteX0" fmla="*/ 0 w 3101681"/>
                <a:gd name="connsiteY0" fmla="*/ 1211807 h 1733265"/>
                <a:gd name="connsiteX1" fmla="*/ 269770 w 3101681"/>
                <a:gd name="connsiteY1" fmla="*/ 1712794 h 1733265"/>
                <a:gd name="connsiteX2" fmla="*/ 385776 w 3101681"/>
                <a:gd name="connsiteY2" fmla="*/ 1733265 h 1733265"/>
                <a:gd name="connsiteX3" fmla="*/ 2030332 w 3101681"/>
                <a:gd name="connsiteY3" fmla="*/ 1180531 h 1733265"/>
                <a:gd name="connsiteX4" fmla="*/ 2064451 w 3101681"/>
                <a:gd name="connsiteY4" fmla="*/ 1105468 h 1733265"/>
                <a:gd name="connsiteX5" fmla="*/ 3101681 w 3101681"/>
                <a:gd name="connsiteY5" fmla="*/ 812041 h 1733265"/>
                <a:gd name="connsiteX6" fmla="*/ 2992499 w 3101681"/>
                <a:gd name="connsiteY6" fmla="*/ 0 h 1733265"/>
                <a:gd name="connsiteX7" fmla="*/ 1864341 w 3101681"/>
                <a:gd name="connsiteY7" fmla="*/ 606074 h 1733265"/>
                <a:gd name="connsiteX8" fmla="*/ 0 w 3101681"/>
                <a:gd name="connsiteY8" fmla="*/ 1211807 h 1733265"/>
                <a:gd name="connsiteX0" fmla="*/ 0 w 3101681"/>
                <a:gd name="connsiteY0" fmla="*/ 1211807 h 1733265"/>
                <a:gd name="connsiteX1" fmla="*/ 269770 w 3101681"/>
                <a:gd name="connsiteY1" fmla="*/ 1712794 h 1733265"/>
                <a:gd name="connsiteX2" fmla="*/ 385776 w 3101681"/>
                <a:gd name="connsiteY2" fmla="*/ 1733265 h 1733265"/>
                <a:gd name="connsiteX3" fmla="*/ 2030332 w 3101681"/>
                <a:gd name="connsiteY3" fmla="*/ 1180531 h 1733265"/>
                <a:gd name="connsiteX4" fmla="*/ 2064451 w 3101681"/>
                <a:gd name="connsiteY4" fmla="*/ 1105468 h 1733265"/>
                <a:gd name="connsiteX5" fmla="*/ 3101681 w 3101681"/>
                <a:gd name="connsiteY5" fmla="*/ 812041 h 1733265"/>
                <a:gd name="connsiteX6" fmla="*/ 2992499 w 3101681"/>
                <a:gd name="connsiteY6" fmla="*/ 0 h 1733265"/>
                <a:gd name="connsiteX7" fmla="*/ 1864341 w 3101681"/>
                <a:gd name="connsiteY7" fmla="*/ 606074 h 1733265"/>
                <a:gd name="connsiteX8" fmla="*/ 0 w 3101681"/>
                <a:gd name="connsiteY8" fmla="*/ 1211807 h 1733265"/>
                <a:gd name="connsiteX0" fmla="*/ 0 w 3101681"/>
                <a:gd name="connsiteY0" fmla="*/ 1314677 h 1836135"/>
                <a:gd name="connsiteX1" fmla="*/ 269770 w 3101681"/>
                <a:gd name="connsiteY1" fmla="*/ 1815664 h 1836135"/>
                <a:gd name="connsiteX2" fmla="*/ 385776 w 3101681"/>
                <a:gd name="connsiteY2" fmla="*/ 1836135 h 1836135"/>
                <a:gd name="connsiteX3" fmla="*/ 2030332 w 3101681"/>
                <a:gd name="connsiteY3" fmla="*/ 1283401 h 1836135"/>
                <a:gd name="connsiteX4" fmla="*/ 2064451 w 3101681"/>
                <a:gd name="connsiteY4" fmla="*/ 1208338 h 1836135"/>
                <a:gd name="connsiteX5" fmla="*/ 3101681 w 3101681"/>
                <a:gd name="connsiteY5" fmla="*/ 914911 h 1836135"/>
                <a:gd name="connsiteX6" fmla="*/ 2954399 w 3101681"/>
                <a:gd name="connsiteY6" fmla="*/ 0 h 1836135"/>
                <a:gd name="connsiteX7" fmla="*/ 1864341 w 3101681"/>
                <a:gd name="connsiteY7" fmla="*/ 708944 h 1836135"/>
                <a:gd name="connsiteX8" fmla="*/ 0 w 3101681"/>
                <a:gd name="connsiteY8" fmla="*/ 1314677 h 1836135"/>
                <a:gd name="connsiteX0" fmla="*/ 0 w 3101681"/>
                <a:gd name="connsiteY0" fmla="*/ 1314677 h 1836135"/>
                <a:gd name="connsiteX1" fmla="*/ 269770 w 3101681"/>
                <a:gd name="connsiteY1" fmla="*/ 1815664 h 1836135"/>
                <a:gd name="connsiteX2" fmla="*/ 385776 w 3101681"/>
                <a:gd name="connsiteY2" fmla="*/ 1836135 h 1836135"/>
                <a:gd name="connsiteX3" fmla="*/ 2030332 w 3101681"/>
                <a:gd name="connsiteY3" fmla="*/ 1283401 h 1836135"/>
                <a:gd name="connsiteX4" fmla="*/ 2064451 w 3101681"/>
                <a:gd name="connsiteY4" fmla="*/ 1208338 h 1836135"/>
                <a:gd name="connsiteX5" fmla="*/ 3101681 w 3101681"/>
                <a:gd name="connsiteY5" fmla="*/ 914911 h 1836135"/>
                <a:gd name="connsiteX6" fmla="*/ 2954399 w 3101681"/>
                <a:gd name="connsiteY6" fmla="*/ 0 h 1836135"/>
                <a:gd name="connsiteX7" fmla="*/ 1913871 w 3101681"/>
                <a:gd name="connsiteY7" fmla="*/ 693704 h 1836135"/>
                <a:gd name="connsiteX8" fmla="*/ 0 w 3101681"/>
                <a:gd name="connsiteY8" fmla="*/ 1314677 h 1836135"/>
                <a:gd name="connsiteX0" fmla="*/ 0 w 3101681"/>
                <a:gd name="connsiteY0" fmla="*/ 1314677 h 1836135"/>
                <a:gd name="connsiteX1" fmla="*/ 269770 w 3101681"/>
                <a:gd name="connsiteY1" fmla="*/ 1815664 h 1836135"/>
                <a:gd name="connsiteX2" fmla="*/ 385776 w 3101681"/>
                <a:gd name="connsiteY2" fmla="*/ 1836135 h 1836135"/>
                <a:gd name="connsiteX3" fmla="*/ 2030332 w 3101681"/>
                <a:gd name="connsiteY3" fmla="*/ 1283401 h 1836135"/>
                <a:gd name="connsiteX4" fmla="*/ 2049211 w 3101681"/>
                <a:gd name="connsiteY4" fmla="*/ 1242628 h 1836135"/>
                <a:gd name="connsiteX5" fmla="*/ 3101681 w 3101681"/>
                <a:gd name="connsiteY5" fmla="*/ 914911 h 1836135"/>
                <a:gd name="connsiteX6" fmla="*/ 2954399 w 3101681"/>
                <a:gd name="connsiteY6" fmla="*/ 0 h 1836135"/>
                <a:gd name="connsiteX7" fmla="*/ 1913871 w 3101681"/>
                <a:gd name="connsiteY7" fmla="*/ 693704 h 1836135"/>
                <a:gd name="connsiteX8" fmla="*/ 0 w 3101681"/>
                <a:gd name="connsiteY8" fmla="*/ 1314677 h 1836135"/>
                <a:gd name="connsiteX0" fmla="*/ 0 w 3101681"/>
                <a:gd name="connsiteY0" fmla="*/ 1314677 h 1836135"/>
                <a:gd name="connsiteX1" fmla="*/ 269770 w 3101681"/>
                <a:gd name="connsiteY1" fmla="*/ 1815664 h 1836135"/>
                <a:gd name="connsiteX2" fmla="*/ 385776 w 3101681"/>
                <a:gd name="connsiteY2" fmla="*/ 1836135 h 1836135"/>
                <a:gd name="connsiteX3" fmla="*/ 2030332 w 3101681"/>
                <a:gd name="connsiteY3" fmla="*/ 1283401 h 1836135"/>
                <a:gd name="connsiteX4" fmla="*/ 2049211 w 3101681"/>
                <a:gd name="connsiteY4" fmla="*/ 1269298 h 1836135"/>
                <a:gd name="connsiteX5" fmla="*/ 3101681 w 3101681"/>
                <a:gd name="connsiteY5" fmla="*/ 914911 h 1836135"/>
                <a:gd name="connsiteX6" fmla="*/ 2954399 w 3101681"/>
                <a:gd name="connsiteY6" fmla="*/ 0 h 1836135"/>
                <a:gd name="connsiteX7" fmla="*/ 1913871 w 3101681"/>
                <a:gd name="connsiteY7" fmla="*/ 693704 h 1836135"/>
                <a:gd name="connsiteX8" fmla="*/ 0 w 3101681"/>
                <a:gd name="connsiteY8" fmla="*/ 1314677 h 183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1681" h="1836135">
                  <a:moveTo>
                    <a:pt x="0" y="1314677"/>
                  </a:moveTo>
                  <a:lnTo>
                    <a:pt x="269770" y="1815664"/>
                  </a:lnTo>
                  <a:lnTo>
                    <a:pt x="385776" y="1836135"/>
                  </a:lnTo>
                  <a:lnTo>
                    <a:pt x="2030332" y="1283401"/>
                  </a:lnTo>
                  <a:lnTo>
                    <a:pt x="2049211" y="1269298"/>
                  </a:lnTo>
                  <a:lnTo>
                    <a:pt x="3101681" y="914911"/>
                  </a:lnTo>
                  <a:lnTo>
                    <a:pt x="2954399" y="0"/>
                  </a:lnTo>
                  <a:cubicBezTo>
                    <a:pt x="2578346" y="202025"/>
                    <a:pt x="2259444" y="567879"/>
                    <a:pt x="1913871" y="693704"/>
                  </a:cubicBezTo>
                  <a:lnTo>
                    <a:pt x="0" y="1314677"/>
                  </a:lnTo>
                  <a:close/>
                </a:path>
              </a:pathLst>
            </a:cu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TCL Courant" charset="0"/>
              </a:endParaRPr>
            </a:p>
          </p:txBody>
        </p:sp>
      </p:grpSp>
      <p:grpSp>
        <p:nvGrpSpPr>
          <p:cNvPr id="5" name="Grouper 4"/>
          <p:cNvGrpSpPr/>
          <p:nvPr/>
        </p:nvGrpSpPr>
        <p:grpSpPr>
          <a:xfrm>
            <a:off x="2523104" y="4996869"/>
            <a:ext cx="1061197" cy="631078"/>
            <a:chOff x="2523104" y="5023268"/>
            <a:chExt cx="1061197" cy="631078"/>
          </a:xfrm>
        </p:grpSpPr>
        <p:sp>
          <p:nvSpPr>
            <p:cNvPr id="21" name="Forme libre 20"/>
            <p:cNvSpPr/>
            <p:nvPr/>
          </p:nvSpPr>
          <p:spPr>
            <a:xfrm>
              <a:off x="2523104" y="5023268"/>
              <a:ext cx="1061197" cy="631078"/>
            </a:xfrm>
            <a:custGeom>
              <a:avLst/>
              <a:gdLst>
                <a:gd name="connsiteX0" fmla="*/ 994410 w 1184910"/>
                <a:gd name="connsiteY0" fmla="*/ 0 h 720090"/>
                <a:gd name="connsiteX1" fmla="*/ 0 w 1184910"/>
                <a:gd name="connsiteY1" fmla="*/ 342900 h 720090"/>
                <a:gd name="connsiteX2" fmla="*/ 148590 w 1184910"/>
                <a:gd name="connsiteY2" fmla="*/ 720090 h 720090"/>
                <a:gd name="connsiteX3" fmla="*/ 1184910 w 1184910"/>
                <a:gd name="connsiteY3" fmla="*/ 335280 h 720090"/>
                <a:gd name="connsiteX4" fmla="*/ 994410 w 1184910"/>
                <a:gd name="connsiteY4" fmla="*/ 0 h 720090"/>
                <a:gd name="connsiteX0" fmla="*/ 990600 w 1184910"/>
                <a:gd name="connsiteY0" fmla="*/ 0 h 678180"/>
                <a:gd name="connsiteX1" fmla="*/ 0 w 1184910"/>
                <a:gd name="connsiteY1" fmla="*/ 300990 h 678180"/>
                <a:gd name="connsiteX2" fmla="*/ 148590 w 1184910"/>
                <a:gd name="connsiteY2" fmla="*/ 678180 h 678180"/>
                <a:gd name="connsiteX3" fmla="*/ 1184910 w 1184910"/>
                <a:gd name="connsiteY3" fmla="*/ 293370 h 678180"/>
                <a:gd name="connsiteX4" fmla="*/ 990600 w 1184910"/>
                <a:gd name="connsiteY4" fmla="*/ 0 h 678180"/>
                <a:gd name="connsiteX0" fmla="*/ 990600 w 1139190"/>
                <a:gd name="connsiteY0" fmla="*/ 0 h 678180"/>
                <a:gd name="connsiteX1" fmla="*/ 0 w 1139190"/>
                <a:gd name="connsiteY1" fmla="*/ 300990 h 678180"/>
                <a:gd name="connsiteX2" fmla="*/ 148590 w 1139190"/>
                <a:gd name="connsiteY2" fmla="*/ 678180 h 678180"/>
                <a:gd name="connsiteX3" fmla="*/ 1139190 w 1139190"/>
                <a:gd name="connsiteY3" fmla="*/ 278130 h 678180"/>
                <a:gd name="connsiteX4" fmla="*/ 990600 w 1139190"/>
                <a:gd name="connsiteY4" fmla="*/ 0 h 678180"/>
                <a:gd name="connsiteX0" fmla="*/ 918210 w 1066800"/>
                <a:gd name="connsiteY0" fmla="*/ 0 h 678180"/>
                <a:gd name="connsiteX1" fmla="*/ 0 w 1066800"/>
                <a:gd name="connsiteY1" fmla="*/ 339090 h 678180"/>
                <a:gd name="connsiteX2" fmla="*/ 76200 w 1066800"/>
                <a:gd name="connsiteY2" fmla="*/ 678180 h 678180"/>
                <a:gd name="connsiteX3" fmla="*/ 1066800 w 1066800"/>
                <a:gd name="connsiteY3" fmla="*/ 278130 h 678180"/>
                <a:gd name="connsiteX4" fmla="*/ 918210 w 1066800"/>
                <a:gd name="connsiteY4" fmla="*/ 0 h 678180"/>
                <a:gd name="connsiteX0" fmla="*/ 998220 w 1146810"/>
                <a:gd name="connsiteY0" fmla="*/ 0 h 678180"/>
                <a:gd name="connsiteX1" fmla="*/ 0 w 1146810"/>
                <a:gd name="connsiteY1" fmla="*/ 373380 h 678180"/>
                <a:gd name="connsiteX2" fmla="*/ 156210 w 1146810"/>
                <a:gd name="connsiteY2" fmla="*/ 678180 h 678180"/>
                <a:gd name="connsiteX3" fmla="*/ 1146810 w 1146810"/>
                <a:gd name="connsiteY3" fmla="*/ 278130 h 678180"/>
                <a:gd name="connsiteX4" fmla="*/ 998220 w 1146810"/>
                <a:gd name="connsiteY4" fmla="*/ 0 h 678180"/>
                <a:gd name="connsiteX0" fmla="*/ 998220 w 1146810"/>
                <a:gd name="connsiteY0" fmla="*/ 0 h 697230"/>
                <a:gd name="connsiteX1" fmla="*/ 0 w 1146810"/>
                <a:gd name="connsiteY1" fmla="*/ 373380 h 697230"/>
                <a:gd name="connsiteX2" fmla="*/ 102870 w 1146810"/>
                <a:gd name="connsiteY2" fmla="*/ 697230 h 697230"/>
                <a:gd name="connsiteX3" fmla="*/ 1146810 w 1146810"/>
                <a:gd name="connsiteY3" fmla="*/ 278130 h 697230"/>
                <a:gd name="connsiteX4" fmla="*/ 998220 w 1146810"/>
                <a:gd name="connsiteY4" fmla="*/ 0 h 697230"/>
                <a:gd name="connsiteX0" fmla="*/ 998220 w 1146810"/>
                <a:gd name="connsiteY0" fmla="*/ 0 h 697230"/>
                <a:gd name="connsiteX1" fmla="*/ 0 w 1146810"/>
                <a:gd name="connsiteY1" fmla="*/ 373380 h 697230"/>
                <a:gd name="connsiteX2" fmla="*/ 114300 w 1146810"/>
                <a:gd name="connsiteY2" fmla="*/ 697230 h 697230"/>
                <a:gd name="connsiteX3" fmla="*/ 1146810 w 1146810"/>
                <a:gd name="connsiteY3" fmla="*/ 278130 h 697230"/>
                <a:gd name="connsiteX4" fmla="*/ 998220 w 1146810"/>
                <a:gd name="connsiteY4" fmla="*/ 0 h 697230"/>
                <a:gd name="connsiteX0" fmla="*/ 998220 w 1146810"/>
                <a:gd name="connsiteY0" fmla="*/ 0 h 681990"/>
                <a:gd name="connsiteX1" fmla="*/ 0 w 1146810"/>
                <a:gd name="connsiteY1" fmla="*/ 373380 h 681990"/>
                <a:gd name="connsiteX2" fmla="*/ 118110 w 1146810"/>
                <a:gd name="connsiteY2" fmla="*/ 681990 h 681990"/>
                <a:gd name="connsiteX3" fmla="*/ 1146810 w 1146810"/>
                <a:gd name="connsiteY3" fmla="*/ 278130 h 681990"/>
                <a:gd name="connsiteX4" fmla="*/ 998220 w 1146810"/>
                <a:gd name="connsiteY4" fmla="*/ 0 h 681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6810" h="681990">
                  <a:moveTo>
                    <a:pt x="998220" y="0"/>
                  </a:moveTo>
                  <a:lnTo>
                    <a:pt x="0" y="373380"/>
                  </a:lnTo>
                  <a:lnTo>
                    <a:pt x="118110" y="681990"/>
                  </a:lnTo>
                  <a:lnTo>
                    <a:pt x="1146810" y="278130"/>
                  </a:lnTo>
                  <a:lnTo>
                    <a:pt x="998220" y="0"/>
                  </a:lnTo>
                  <a:close/>
                </a:path>
              </a:pathLst>
            </a:custGeom>
            <a:solidFill>
              <a:srgbClr val="00B0F0"/>
            </a:solidFill>
            <a:ln w="19050"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 rot="20365229">
              <a:off x="2944140" y="5132715"/>
              <a:ext cx="5469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b="1" dirty="0" smtClean="0">
                  <a:latin typeface="TCL" charset="0"/>
                  <a:ea typeface="TCL" charset="0"/>
                  <a:cs typeface="TCL" charset="0"/>
                </a:rPr>
                <a:t>métro</a:t>
              </a:r>
              <a:endParaRPr lang="fr-FR" sz="1000" b="1" dirty="0">
                <a:latin typeface="TCL" charset="0"/>
                <a:ea typeface="TCL" charset="0"/>
                <a:cs typeface="TCL" charset="0"/>
              </a:endParaRPr>
            </a:p>
          </p:txBody>
        </p:sp>
      </p:grpSp>
      <p:sp>
        <p:nvSpPr>
          <p:cNvPr id="24" name="Forme libre 23"/>
          <p:cNvSpPr/>
          <p:nvPr/>
        </p:nvSpPr>
        <p:spPr>
          <a:xfrm>
            <a:off x="3371907" y="4586680"/>
            <a:ext cx="535778" cy="679523"/>
          </a:xfrm>
          <a:custGeom>
            <a:avLst/>
            <a:gdLst>
              <a:gd name="connsiteX0" fmla="*/ 0 w 656673"/>
              <a:gd name="connsiteY0" fmla="*/ 180055 h 949705"/>
              <a:gd name="connsiteX1" fmla="*/ 406007 w 656673"/>
              <a:gd name="connsiteY1" fmla="*/ 949705 h 949705"/>
              <a:gd name="connsiteX2" fmla="*/ 656673 w 656673"/>
              <a:gd name="connsiteY2" fmla="*/ 850850 h 949705"/>
              <a:gd name="connsiteX3" fmla="*/ 268318 w 656673"/>
              <a:gd name="connsiteY3" fmla="*/ 0 h 949705"/>
              <a:gd name="connsiteX4" fmla="*/ 0 w 656673"/>
              <a:gd name="connsiteY4" fmla="*/ 180055 h 949705"/>
              <a:gd name="connsiteX0" fmla="*/ 0 w 656673"/>
              <a:gd name="connsiteY0" fmla="*/ 98853 h 868503"/>
              <a:gd name="connsiteX1" fmla="*/ 406007 w 656673"/>
              <a:gd name="connsiteY1" fmla="*/ 868503 h 868503"/>
              <a:gd name="connsiteX2" fmla="*/ 656673 w 656673"/>
              <a:gd name="connsiteY2" fmla="*/ 769648 h 868503"/>
              <a:gd name="connsiteX3" fmla="*/ 296562 w 656673"/>
              <a:gd name="connsiteY3" fmla="*/ 0 h 868503"/>
              <a:gd name="connsiteX4" fmla="*/ 0 w 656673"/>
              <a:gd name="connsiteY4" fmla="*/ 98853 h 868503"/>
              <a:gd name="connsiteX0" fmla="*/ 0 w 639020"/>
              <a:gd name="connsiteY0" fmla="*/ 98853 h 868503"/>
              <a:gd name="connsiteX1" fmla="*/ 388354 w 639020"/>
              <a:gd name="connsiteY1" fmla="*/ 868503 h 868503"/>
              <a:gd name="connsiteX2" fmla="*/ 639020 w 639020"/>
              <a:gd name="connsiteY2" fmla="*/ 769648 h 868503"/>
              <a:gd name="connsiteX3" fmla="*/ 278909 w 639020"/>
              <a:gd name="connsiteY3" fmla="*/ 0 h 868503"/>
              <a:gd name="connsiteX4" fmla="*/ 0 w 639020"/>
              <a:gd name="connsiteY4" fmla="*/ 98853 h 868503"/>
              <a:gd name="connsiteX0" fmla="*/ 0 w 639020"/>
              <a:gd name="connsiteY0" fmla="*/ 98853 h 854381"/>
              <a:gd name="connsiteX1" fmla="*/ 384823 w 639020"/>
              <a:gd name="connsiteY1" fmla="*/ 854381 h 854381"/>
              <a:gd name="connsiteX2" fmla="*/ 639020 w 639020"/>
              <a:gd name="connsiteY2" fmla="*/ 769648 h 854381"/>
              <a:gd name="connsiteX3" fmla="*/ 278909 w 639020"/>
              <a:gd name="connsiteY3" fmla="*/ 0 h 854381"/>
              <a:gd name="connsiteX4" fmla="*/ 0 w 639020"/>
              <a:gd name="connsiteY4" fmla="*/ 98853 h 854381"/>
              <a:gd name="connsiteX0" fmla="*/ 0 w 635490"/>
              <a:gd name="connsiteY0" fmla="*/ 98853 h 854381"/>
              <a:gd name="connsiteX1" fmla="*/ 384823 w 635490"/>
              <a:gd name="connsiteY1" fmla="*/ 854381 h 854381"/>
              <a:gd name="connsiteX2" fmla="*/ 635490 w 635490"/>
              <a:gd name="connsiteY2" fmla="*/ 766118 h 854381"/>
              <a:gd name="connsiteX3" fmla="*/ 278909 w 635490"/>
              <a:gd name="connsiteY3" fmla="*/ 0 h 854381"/>
              <a:gd name="connsiteX4" fmla="*/ 0 w 635490"/>
              <a:gd name="connsiteY4" fmla="*/ 98853 h 854381"/>
              <a:gd name="connsiteX0" fmla="*/ 0 w 635490"/>
              <a:gd name="connsiteY0" fmla="*/ 88261 h 843789"/>
              <a:gd name="connsiteX1" fmla="*/ 384823 w 635490"/>
              <a:gd name="connsiteY1" fmla="*/ 843789 h 843789"/>
              <a:gd name="connsiteX2" fmla="*/ 635490 w 635490"/>
              <a:gd name="connsiteY2" fmla="*/ 755526 h 843789"/>
              <a:gd name="connsiteX3" fmla="*/ 257726 w 635490"/>
              <a:gd name="connsiteY3" fmla="*/ 0 h 843789"/>
              <a:gd name="connsiteX4" fmla="*/ 0 w 635490"/>
              <a:gd name="connsiteY4" fmla="*/ 88261 h 843789"/>
              <a:gd name="connsiteX0" fmla="*/ 0 w 579002"/>
              <a:gd name="connsiteY0" fmla="*/ 201237 h 843789"/>
              <a:gd name="connsiteX1" fmla="*/ 328335 w 579002"/>
              <a:gd name="connsiteY1" fmla="*/ 843789 h 843789"/>
              <a:gd name="connsiteX2" fmla="*/ 579002 w 579002"/>
              <a:gd name="connsiteY2" fmla="*/ 755526 h 843789"/>
              <a:gd name="connsiteX3" fmla="*/ 201238 w 579002"/>
              <a:gd name="connsiteY3" fmla="*/ 0 h 843789"/>
              <a:gd name="connsiteX4" fmla="*/ 0 w 579002"/>
              <a:gd name="connsiteY4" fmla="*/ 201237 h 843789"/>
              <a:gd name="connsiteX0" fmla="*/ 0 w 579002"/>
              <a:gd name="connsiteY0" fmla="*/ 91792 h 734344"/>
              <a:gd name="connsiteX1" fmla="*/ 328335 w 579002"/>
              <a:gd name="connsiteY1" fmla="*/ 734344 h 734344"/>
              <a:gd name="connsiteX2" fmla="*/ 579002 w 579002"/>
              <a:gd name="connsiteY2" fmla="*/ 646081 h 734344"/>
              <a:gd name="connsiteX3" fmla="*/ 257726 w 579002"/>
              <a:gd name="connsiteY3" fmla="*/ 0 h 734344"/>
              <a:gd name="connsiteX4" fmla="*/ 0 w 579002"/>
              <a:gd name="connsiteY4" fmla="*/ 91792 h 734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9002" h="734344">
                <a:moveTo>
                  <a:pt x="0" y="91792"/>
                </a:moveTo>
                <a:lnTo>
                  <a:pt x="328335" y="734344"/>
                </a:lnTo>
                <a:lnTo>
                  <a:pt x="579002" y="646081"/>
                </a:lnTo>
                <a:lnTo>
                  <a:pt x="257726" y="0"/>
                </a:lnTo>
                <a:lnTo>
                  <a:pt x="0" y="91792"/>
                </a:lnTo>
                <a:close/>
              </a:path>
            </a:pathLst>
          </a:custGeom>
          <a:solidFill>
            <a:srgbClr val="FFC000"/>
          </a:solidFill>
          <a:ln w="19050">
            <a:solidFill>
              <a:srgbClr val="FFC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grpSp>
        <p:nvGrpSpPr>
          <p:cNvPr id="10" name="Grouper 9"/>
          <p:cNvGrpSpPr/>
          <p:nvPr/>
        </p:nvGrpSpPr>
        <p:grpSpPr>
          <a:xfrm>
            <a:off x="2516333" y="4482985"/>
            <a:ext cx="1747133" cy="548439"/>
            <a:chOff x="2516333" y="4509384"/>
            <a:chExt cx="1747133" cy="548439"/>
          </a:xfrm>
        </p:grpSpPr>
        <p:sp>
          <p:nvSpPr>
            <p:cNvPr id="25" name="Forme libre 24"/>
            <p:cNvSpPr/>
            <p:nvPr/>
          </p:nvSpPr>
          <p:spPr>
            <a:xfrm>
              <a:off x="2516333" y="4509384"/>
              <a:ext cx="1747133" cy="548439"/>
            </a:xfrm>
            <a:custGeom>
              <a:avLst/>
              <a:gdLst>
                <a:gd name="connsiteX0" fmla="*/ 0 w 1939290"/>
                <a:gd name="connsiteY0" fmla="*/ 544830 h 643890"/>
                <a:gd name="connsiteX1" fmla="*/ 64770 w 1939290"/>
                <a:gd name="connsiteY1" fmla="*/ 316230 h 643890"/>
                <a:gd name="connsiteX2" fmla="*/ 590550 w 1939290"/>
                <a:gd name="connsiteY2" fmla="*/ 388620 h 643890"/>
                <a:gd name="connsiteX3" fmla="*/ 1813560 w 1939290"/>
                <a:gd name="connsiteY3" fmla="*/ 0 h 643890"/>
                <a:gd name="connsiteX4" fmla="*/ 1939290 w 1939290"/>
                <a:gd name="connsiteY4" fmla="*/ 209550 h 643890"/>
                <a:gd name="connsiteX5" fmla="*/ 605790 w 1939290"/>
                <a:gd name="connsiteY5" fmla="*/ 643890 h 643890"/>
                <a:gd name="connsiteX6" fmla="*/ 0 w 1939290"/>
                <a:gd name="connsiteY6" fmla="*/ 544830 h 643890"/>
                <a:gd name="connsiteX0" fmla="*/ 0 w 1928318"/>
                <a:gd name="connsiteY0" fmla="*/ 522884 h 643890"/>
                <a:gd name="connsiteX1" fmla="*/ 53798 w 1928318"/>
                <a:gd name="connsiteY1" fmla="*/ 316230 h 643890"/>
                <a:gd name="connsiteX2" fmla="*/ 579578 w 1928318"/>
                <a:gd name="connsiteY2" fmla="*/ 388620 h 643890"/>
                <a:gd name="connsiteX3" fmla="*/ 1802588 w 1928318"/>
                <a:gd name="connsiteY3" fmla="*/ 0 h 643890"/>
                <a:gd name="connsiteX4" fmla="*/ 1928318 w 1928318"/>
                <a:gd name="connsiteY4" fmla="*/ 209550 h 643890"/>
                <a:gd name="connsiteX5" fmla="*/ 594818 w 1928318"/>
                <a:gd name="connsiteY5" fmla="*/ 643890 h 643890"/>
                <a:gd name="connsiteX6" fmla="*/ 0 w 1928318"/>
                <a:gd name="connsiteY6" fmla="*/ 522884 h 643890"/>
                <a:gd name="connsiteX0" fmla="*/ 0 w 1928318"/>
                <a:gd name="connsiteY0" fmla="*/ 522884 h 629260"/>
                <a:gd name="connsiteX1" fmla="*/ 53798 w 1928318"/>
                <a:gd name="connsiteY1" fmla="*/ 316230 h 629260"/>
                <a:gd name="connsiteX2" fmla="*/ 579578 w 1928318"/>
                <a:gd name="connsiteY2" fmla="*/ 388620 h 629260"/>
                <a:gd name="connsiteX3" fmla="*/ 1802588 w 1928318"/>
                <a:gd name="connsiteY3" fmla="*/ 0 h 629260"/>
                <a:gd name="connsiteX4" fmla="*/ 1928318 w 1928318"/>
                <a:gd name="connsiteY4" fmla="*/ 209550 h 629260"/>
                <a:gd name="connsiteX5" fmla="*/ 598476 w 1928318"/>
                <a:gd name="connsiteY5" fmla="*/ 629260 h 629260"/>
                <a:gd name="connsiteX6" fmla="*/ 0 w 1928318"/>
                <a:gd name="connsiteY6" fmla="*/ 522884 h 629260"/>
                <a:gd name="connsiteX0" fmla="*/ 0 w 1888084"/>
                <a:gd name="connsiteY0" fmla="*/ 522884 h 629260"/>
                <a:gd name="connsiteX1" fmla="*/ 53798 w 1888084"/>
                <a:gd name="connsiteY1" fmla="*/ 316230 h 629260"/>
                <a:gd name="connsiteX2" fmla="*/ 579578 w 1888084"/>
                <a:gd name="connsiteY2" fmla="*/ 388620 h 629260"/>
                <a:gd name="connsiteX3" fmla="*/ 1802588 w 1888084"/>
                <a:gd name="connsiteY3" fmla="*/ 0 h 629260"/>
                <a:gd name="connsiteX4" fmla="*/ 1888084 w 1888084"/>
                <a:gd name="connsiteY4" fmla="*/ 183947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88084"/>
                <a:gd name="connsiteY0" fmla="*/ 522884 h 629260"/>
                <a:gd name="connsiteX1" fmla="*/ 53798 w 1888084"/>
                <a:gd name="connsiteY1" fmla="*/ 316230 h 629260"/>
                <a:gd name="connsiteX2" fmla="*/ 579578 w 1888084"/>
                <a:gd name="connsiteY2" fmla="*/ 388620 h 629260"/>
                <a:gd name="connsiteX3" fmla="*/ 1802588 w 1888084"/>
                <a:gd name="connsiteY3" fmla="*/ 0 h 629260"/>
                <a:gd name="connsiteX4" fmla="*/ 1888084 w 1888084"/>
                <a:gd name="connsiteY4" fmla="*/ 205892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88084"/>
                <a:gd name="connsiteY0" fmla="*/ 522884 h 629260"/>
                <a:gd name="connsiteX1" fmla="*/ 53798 w 1888084"/>
                <a:gd name="connsiteY1" fmla="*/ 316230 h 629260"/>
                <a:gd name="connsiteX2" fmla="*/ 586893 w 1888084"/>
                <a:gd name="connsiteY2" fmla="*/ 421538 h 629260"/>
                <a:gd name="connsiteX3" fmla="*/ 1802588 w 1888084"/>
                <a:gd name="connsiteY3" fmla="*/ 0 h 629260"/>
                <a:gd name="connsiteX4" fmla="*/ 1888084 w 1888084"/>
                <a:gd name="connsiteY4" fmla="*/ 205892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77112"/>
                <a:gd name="connsiteY0" fmla="*/ 522884 h 629260"/>
                <a:gd name="connsiteX1" fmla="*/ 53798 w 1877112"/>
                <a:gd name="connsiteY1" fmla="*/ 316230 h 629260"/>
                <a:gd name="connsiteX2" fmla="*/ 586893 w 1877112"/>
                <a:gd name="connsiteY2" fmla="*/ 421538 h 629260"/>
                <a:gd name="connsiteX3" fmla="*/ 1802588 w 1877112"/>
                <a:gd name="connsiteY3" fmla="*/ 0 h 629260"/>
                <a:gd name="connsiteX4" fmla="*/ 1877112 w 1877112"/>
                <a:gd name="connsiteY4" fmla="*/ 176631 h 629260"/>
                <a:gd name="connsiteX5" fmla="*/ 598476 w 1877112"/>
                <a:gd name="connsiteY5" fmla="*/ 629260 h 629260"/>
                <a:gd name="connsiteX6" fmla="*/ 0 w 1877112"/>
                <a:gd name="connsiteY6" fmla="*/ 522884 h 629260"/>
                <a:gd name="connsiteX0" fmla="*/ 0 w 1888084"/>
                <a:gd name="connsiteY0" fmla="*/ 522884 h 629260"/>
                <a:gd name="connsiteX1" fmla="*/ 53798 w 1888084"/>
                <a:gd name="connsiteY1" fmla="*/ 316230 h 629260"/>
                <a:gd name="connsiteX2" fmla="*/ 586893 w 1888084"/>
                <a:gd name="connsiteY2" fmla="*/ 421538 h 629260"/>
                <a:gd name="connsiteX3" fmla="*/ 1802588 w 1888084"/>
                <a:gd name="connsiteY3" fmla="*/ 0 h 629260"/>
                <a:gd name="connsiteX4" fmla="*/ 1888084 w 1888084"/>
                <a:gd name="connsiteY4" fmla="*/ 209550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88084"/>
                <a:gd name="connsiteY0" fmla="*/ 522884 h 629260"/>
                <a:gd name="connsiteX1" fmla="*/ 46483 w 1888084"/>
                <a:gd name="connsiteY1" fmla="*/ 338176 h 629260"/>
                <a:gd name="connsiteX2" fmla="*/ 586893 w 1888084"/>
                <a:gd name="connsiteY2" fmla="*/ 421538 h 629260"/>
                <a:gd name="connsiteX3" fmla="*/ 1802588 w 1888084"/>
                <a:gd name="connsiteY3" fmla="*/ 0 h 629260"/>
                <a:gd name="connsiteX4" fmla="*/ 1888084 w 1888084"/>
                <a:gd name="connsiteY4" fmla="*/ 209550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88084"/>
                <a:gd name="connsiteY0" fmla="*/ 522884 h 629260"/>
                <a:gd name="connsiteX1" fmla="*/ 46483 w 1888084"/>
                <a:gd name="connsiteY1" fmla="*/ 338176 h 629260"/>
                <a:gd name="connsiteX2" fmla="*/ 583235 w 1888084"/>
                <a:gd name="connsiteY2" fmla="*/ 450798 h 629260"/>
                <a:gd name="connsiteX3" fmla="*/ 1802588 w 1888084"/>
                <a:gd name="connsiteY3" fmla="*/ 0 h 629260"/>
                <a:gd name="connsiteX4" fmla="*/ 1888084 w 1888084"/>
                <a:gd name="connsiteY4" fmla="*/ 209550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88084"/>
                <a:gd name="connsiteY0" fmla="*/ 522884 h 629260"/>
                <a:gd name="connsiteX1" fmla="*/ 46483 w 1888084"/>
                <a:gd name="connsiteY1" fmla="*/ 338176 h 629260"/>
                <a:gd name="connsiteX2" fmla="*/ 590551 w 1888084"/>
                <a:gd name="connsiteY2" fmla="*/ 439825 h 629260"/>
                <a:gd name="connsiteX3" fmla="*/ 1802588 w 1888084"/>
                <a:gd name="connsiteY3" fmla="*/ 0 h 629260"/>
                <a:gd name="connsiteX4" fmla="*/ 1888084 w 1888084"/>
                <a:gd name="connsiteY4" fmla="*/ 209550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88084"/>
                <a:gd name="connsiteY0" fmla="*/ 522884 h 629260"/>
                <a:gd name="connsiteX1" fmla="*/ 64771 w 1888084"/>
                <a:gd name="connsiteY1" fmla="*/ 341833 h 629260"/>
                <a:gd name="connsiteX2" fmla="*/ 590551 w 1888084"/>
                <a:gd name="connsiteY2" fmla="*/ 439825 h 629260"/>
                <a:gd name="connsiteX3" fmla="*/ 1802588 w 1888084"/>
                <a:gd name="connsiteY3" fmla="*/ 0 h 629260"/>
                <a:gd name="connsiteX4" fmla="*/ 1888084 w 1888084"/>
                <a:gd name="connsiteY4" fmla="*/ 209550 h 629260"/>
                <a:gd name="connsiteX5" fmla="*/ 598476 w 1888084"/>
                <a:gd name="connsiteY5" fmla="*/ 629260 h 629260"/>
                <a:gd name="connsiteX6" fmla="*/ 0 w 1888084"/>
                <a:gd name="connsiteY6" fmla="*/ 522884 h 629260"/>
                <a:gd name="connsiteX0" fmla="*/ 0 w 1888084"/>
                <a:gd name="connsiteY0" fmla="*/ 486308 h 592684"/>
                <a:gd name="connsiteX1" fmla="*/ 64771 w 1888084"/>
                <a:gd name="connsiteY1" fmla="*/ 305257 h 592684"/>
                <a:gd name="connsiteX2" fmla="*/ 590551 w 1888084"/>
                <a:gd name="connsiteY2" fmla="*/ 403249 h 592684"/>
                <a:gd name="connsiteX3" fmla="*/ 1802588 w 1888084"/>
                <a:gd name="connsiteY3" fmla="*/ 0 h 592684"/>
                <a:gd name="connsiteX4" fmla="*/ 1888084 w 1888084"/>
                <a:gd name="connsiteY4" fmla="*/ 172974 h 592684"/>
                <a:gd name="connsiteX5" fmla="*/ 598476 w 1888084"/>
                <a:gd name="connsiteY5" fmla="*/ 592684 h 592684"/>
                <a:gd name="connsiteX6" fmla="*/ 0 w 1888084"/>
                <a:gd name="connsiteY6" fmla="*/ 486308 h 592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8084" h="592684">
                  <a:moveTo>
                    <a:pt x="0" y="486308"/>
                  </a:moveTo>
                  <a:lnTo>
                    <a:pt x="64771" y="305257"/>
                  </a:lnTo>
                  <a:lnTo>
                    <a:pt x="590551" y="403249"/>
                  </a:lnTo>
                  <a:lnTo>
                    <a:pt x="1802588" y="0"/>
                  </a:lnTo>
                  <a:lnTo>
                    <a:pt x="1888084" y="172974"/>
                  </a:lnTo>
                  <a:lnTo>
                    <a:pt x="598476" y="592684"/>
                  </a:lnTo>
                  <a:lnTo>
                    <a:pt x="0" y="48630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26" name="ZoneTexte 25"/>
            <p:cNvSpPr txBox="1"/>
            <p:nvPr/>
          </p:nvSpPr>
          <p:spPr>
            <a:xfrm rot="20522195">
              <a:off x="3327661" y="4635991"/>
              <a:ext cx="68480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b="1" dirty="0" smtClean="0">
                  <a:latin typeface="TCL" charset="0"/>
                  <a:ea typeface="TCL" charset="0"/>
                  <a:cs typeface="TCL" charset="0"/>
                </a:rPr>
                <a:t>pôle bus</a:t>
              </a:r>
              <a:endParaRPr lang="fr-FR" sz="1000" b="1" dirty="0">
                <a:latin typeface="TCL" charset="0"/>
                <a:ea typeface="TCL" charset="0"/>
                <a:cs typeface="TCL" charset="0"/>
              </a:endParaRPr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230819" y="1417865"/>
            <a:ext cx="855440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>
                <a:latin typeface="TCL" charset="0"/>
                <a:ea typeface="TCL" charset="0"/>
                <a:cs typeface="TCL" charset="0"/>
              </a:rPr>
              <a:t>Au cœur du pôle multimodal des Hôpitaux comprenant la station de métro terminus, un parking relais P+R de 900 places et une gare bus, s’inscrivant dans le projet urbain Vallon des Hôpitaux</a:t>
            </a:r>
          </a:p>
          <a:p>
            <a:pPr marL="179388" indent="-179388">
              <a:spcAft>
                <a:spcPts val="600"/>
              </a:spcAft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>
                <a:latin typeface="TCL" charset="0"/>
                <a:ea typeface="TCL" charset="0"/>
                <a:cs typeface="TCL" charset="0"/>
              </a:rPr>
              <a:t>Implantée sur l’actuel parking P5 des HCL à proximité de l’entrée du CHU Lyon-Sud</a:t>
            </a:r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1561348" y="3360826"/>
            <a:ext cx="1274810" cy="48906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CHU Lyon-Sud Jules </a:t>
            </a:r>
            <a:r>
              <a:rPr lang="fr-FR" sz="1200" b="1" dirty="0" err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Courmont</a:t>
            </a:r>
            <a:endParaRPr lang="fr-FR" sz="12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4482102" y="3649411"/>
            <a:ext cx="951032" cy="284749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Accès </a:t>
            </a:r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CHU</a:t>
            </a:r>
            <a:endParaRPr lang="fr-FR" sz="12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2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28" name="Rectangle à coins arrondis 27"/>
          <p:cNvSpPr/>
          <p:nvPr/>
        </p:nvSpPr>
        <p:spPr bwMode="auto">
          <a:xfrm>
            <a:off x="7673868" y="4356873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Pharmacie Centrale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47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32476" y="1647194"/>
            <a:ext cx="2048414" cy="181588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1600" b="1" i="0" kern="1200" dirty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400" dirty="0">
                <a:solidFill>
                  <a:srgbClr val="000000"/>
                </a:solidFill>
              </a:rPr>
              <a:t>&gt; 2017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Station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Saint-Genis-Laval </a:t>
            </a:r>
            <a:r>
              <a:rPr lang="fr-FR" sz="1400" b="0" dirty="0">
                <a:solidFill>
                  <a:srgbClr val="000000"/>
                </a:solidFill>
              </a:rPr>
              <a:t>Hôpitaux Sud :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dirty="0">
                <a:solidFill>
                  <a:srgbClr val="000000"/>
                </a:solidFill>
              </a:rPr>
              <a:t>Stationnement HCL actuel</a:t>
            </a: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Les aménagements : impact foncier des ouvrages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grpSp>
        <p:nvGrpSpPr>
          <p:cNvPr id="3" name="Grouper 2"/>
          <p:cNvGrpSpPr/>
          <p:nvPr/>
        </p:nvGrpSpPr>
        <p:grpSpPr>
          <a:xfrm>
            <a:off x="2513440" y="1726697"/>
            <a:ext cx="6149656" cy="4656506"/>
            <a:chOff x="2461684" y="2086251"/>
            <a:chExt cx="5583671" cy="4227943"/>
          </a:xfrm>
        </p:grpSpPr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18" r="15771" b="9112"/>
            <a:stretch/>
          </p:blipFill>
          <p:spPr>
            <a:xfrm rot="16200000">
              <a:off x="3139548" y="1408387"/>
              <a:ext cx="4227943" cy="55836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Forme libre 16"/>
            <p:cNvSpPr/>
            <p:nvPr/>
          </p:nvSpPr>
          <p:spPr bwMode="auto">
            <a:xfrm rot="16200000">
              <a:off x="4555001" y="3619325"/>
              <a:ext cx="1342777" cy="1639777"/>
            </a:xfrm>
            <a:custGeom>
              <a:avLst/>
              <a:gdLst>
                <a:gd name="connsiteX0" fmla="*/ 0 w 1019175"/>
                <a:gd name="connsiteY0" fmla="*/ 142875 h 1244600"/>
                <a:gd name="connsiteX1" fmla="*/ 304800 w 1019175"/>
                <a:gd name="connsiteY1" fmla="*/ 0 h 1244600"/>
                <a:gd name="connsiteX2" fmla="*/ 746125 w 1019175"/>
                <a:gd name="connsiteY2" fmla="*/ 927100 h 1244600"/>
                <a:gd name="connsiteX3" fmla="*/ 1019175 w 1019175"/>
                <a:gd name="connsiteY3" fmla="*/ 1212850 h 1244600"/>
                <a:gd name="connsiteX4" fmla="*/ 968375 w 1019175"/>
                <a:gd name="connsiteY4" fmla="*/ 1238250 h 1244600"/>
                <a:gd name="connsiteX5" fmla="*/ 539750 w 1019175"/>
                <a:gd name="connsiteY5" fmla="*/ 1244600 h 1244600"/>
                <a:gd name="connsiteX6" fmla="*/ 0 w 1019175"/>
                <a:gd name="connsiteY6" fmla="*/ 142875 h 12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9175" h="1244600">
                  <a:moveTo>
                    <a:pt x="0" y="142875"/>
                  </a:moveTo>
                  <a:lnTo>
                    <a:pt x="304800" y="0"/>
                  </a:lnTo>
                  <a:lnTo>
                    <a:pt x="746125" y="927100"/>
                  </a:lnTo>
                  <a:lnTo>
                    <a:pt x="1019175" y="1212850"/>
                  </a:lnTo>
                  <a:lnTo>
                    <a:pt x="968375" y="1238250"/>
                  </a:lnTo>
                  <a:lnTo>
                    <a:pt x="539750" y="1244600"/>
                  </a:lnTo>
                  <a:lnTo>
                    <a:pt x="0" y="142875"/>
                  </a:lnTo>
                  <a:close/>
                </a:path>
              </a:pathLst>
            </a:custGeom>
            <a:solidFill>
              <a:srgbClr val="6E6E6E">
                <a:alpha val="50000"/>
              </a:srgbClr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024128" y="4579117"/>
              <a:ext cx="675336" cy="411257"/>
            </a:xfrm>
            <a:prstGeom prst="rect">
              <a:avLst/>
            </a:prstGeom>
            <a:solidFill>
              <a:schemeClr val="tx1"/>
            </a:solidFill>
            <a:ln w="28575">
              <a:noFill/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P3</a:t>
              </a:r>
              <a:b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</a:br>
              <a:r>
                <a:rPr lang="fr-FR" sz="10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400 pl.</a:t>
              </a:r>
              <a:endParaRPr lang="fr-FR" sz="10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</p:txBody>
        </p:sp>
        <p:sp>
          <p:nvSpPr>
            <p:cNvPr id="20" name="Forme libre 19"/>
            <p:cNvSpPr/>
            <p:nvPr/>
          </p:nvSpPr>
          <p:spPr bwMode="auto">
            <a:xfrm rot="16200000">
              <a:off x="3203857" y="4343002"/>
              <a:ext cx="1062509" cy="1501735"/>
            </a:xfrm>
            <a:custGeom>
              <a:avLst/>
              <a:gdLst>
                <a:gd name="connsiteX0" fmla="*/ 111125 w 774700"/>
                <a:gd name="connsiteY0" fmla="*/ 76200 h 1162050"/>
                <a:gd name="connsiteX1" fmla="*/ 774700 w 774700"/>
                <a:gd name="connsiteY1" fmla="*/ 0 h 1162050"/>
                <a:gd name="connsiteX2" fmla="*/ 581025 w 774700"/>
                <a:gd name="connsiteY2" fmla="*/ 723900 h 1162050"/>
                <a:gd name="connsiteX3" fmla="*/ 581025 w 774700"/>
                <a:gd name="connsiteY3" fmla="*/ 850900 h 1162050"/>
                <a:gd name="connsiteX4" fmla="*/ 609600 w 774700"/>
                <a:gd name="connsiteY4" fmla="*/ 942975 h 1162050"/>
                <a:gd name="connsiteX5" fmla="*/ 654050 w 774700"/>
                <a:gd name="connsiteY5" fmla="*/ 1019175 h 1162050"/>
                <a:gd name="connsiteX6" fmla="*/ 349250 w 774700"/>
                <a:gd name="connsiteY6" fmla="*/ 1162050 h 1162050"/>
                <a:gd name="connsiteX7" fmla="*/ 222250 w 774700"/>
                <a:gd name="connsiteY7" fmla="*/ 1143000 h 1162050"/>
                <a:gd name="connsiteX8" fmla="*/ 0 w 774700"/>
                <a:gd name="connsiteY8" fmla="*/ 698500 h 1162050"/>
                <a:gd name="connsiteX9" fmla="*/ 111125 w 774700"/>
                <a:gd name="connsiteY9" fmla="*/ 76200 h 1162050"/>
                <a:gd name="connsiteX0" fmla="*/ 111125 w 815975"/>
                <a:gd name="connsiteY0" fmla="*/ 95250 h 1181100"/>
                <a:gd name="connsiteX1" fmla="*/ 815975 w 815975"/>
                <a:gd name="connsiteY1" fmla="*/ 0 h 1181100"/>
                <a:gd name="connsiteX2" fmla="*/ 581025 w 815975"/>
                <a:gd name="connsiteY2" fmla="*/ 742950 h 1181100"/>
                <a:gd name="connsiteX3" fmla="*/ 581025 w 815975"/>
                <a:gd name="connsiteY3" fmla="*/ 869950 h 1181100"/>
                <a:gd name="connsiteX4" fmla="*/ 609600 w 815975"/>
                <a:gd name="connsiteY4" fmla="*/ 962025 h 1181100"/>
                <a:gd name="connsiteX5" fmla="*/ 654050 w 815975"/>
                <a:gd name="connsiteY5" fmla="*/ 1038225 h 1181100"/>
                <a:gd name="connsiteX6" fmla="*/ 349250 w 815975"/>
                <a:gd name="connsiteY6" fmla="*/ 1181100 h 1181100"/>
                <a:gd name="connsiteX7" fmla="*/ 222250 w 815975"/>
                <a:gd name="connsiteY7" fmla="*/ 1162050 h 1181100"/>
                <a:gd name="connsiteX8" fmla="*/ 0 w 815975"/>
                <a:gd name="connsiteY8" fmla="*/ 717550 h 1181100"/>
                <a:gd name="connsiteX9" fmla="*/ 111125 w 815975"/>
                <a:gd name="connsiteY9" fmla="*/ 95250 h 1181100"/>
                <a:gd name="connsiteX0" fmla="*/ 152400 w 815975"/>
                <a:gd name="connsiteY0" fmla="*/ 53975 h 1181100"/>
                <a:gd name="connsiteX1" fmla="*/ 815975 w 815975"/>
                <a:gd name="connsiteY1" fmla="*/ 0 h 1181100"/>
                <a:gd name="connsiteX2" fmla="*/ 581025 w 815975"/>
                <a:gd name="connsiteY2" fmla="*/ 742950 h 1181100"/>
                <a:gd name="connsiteX3" fmla="*/ 581025 w 815975"/>
                <a:gd name="connsiteY3" fmla="*/ 869950 h 1181100"/>
                <a:gd name="connsiteX4" fmla="*/ 609600 w 815975"/>
                <a:gd name="connsiteY4" fmla="*/ 962025 h 1181100"/>
                <a:gd name="connsiteX5" fmla="*/ 654050 w 815975"/>
                <a:gd name="connsiteY5" fmla="*/ 1038225 h 1181100"/>
                <a:gd name="connsiteX6" fmla="*/ 349250 w 815975"/>
                <a:gd name="connsiteY6" fmla="*/ 1181100 h 1181100"/>
                <a:gd name="connsiteX7" fmla="*/ 222250 w 815975"/>
                <a:gd name="connsiteY7" fmla="*/ 1162050 h 1181100"/>
                <a:gd name="connsiteX8" fmla="*/ 0 w 815975"/>
                <a:gd name="connsiteY8" fmla="*/ 717550 h 1181100"/>
                <a:gd name="connsiteX9" fmla="*/ 152400 w 815975"/>
                <a:gd name="connsiteY9" fmla="*/ 53975 h 1181100"/>
                <a:gd name="connsiteX0" fmla="*/ 187325 w 850900"/>
                <a:gd name="connsiteY0" fmla="*/ 53975 h 1181100"/>
                <a:gd name="connsiteX1" fmla="*/ 850900 w 850900"/>
                <a:gd name="connsiteY1" fmla="*/ 0 h 1181100"/>
                <a:gd name="connsiteX2" fmla="*/ 615950 w 850900"/>
                <a:gd name="connsiteY2" fmla="*/ 742950 h 1181100"/>
                <a:gd name="connsiteX3" fmla="*/ 615950 w 850900"/>
                <a:gd name="connsiteY3" fmla="*/ 869950 h 1181100"/>
                <a:gd name="connsiteX4" fmla="*/ 644525 w 850900"/>
                <a:gd name="connsiteY4" fmla="*/ 962025 h 1181100"/>
                <a:gd name="connsiteX5" fmla="*/ 688975 w 850900"/>
                <a:gd name="connsiteY5" fmla="*/ 1038225 h 1181100"/>
                <a:gd name="connsiteX6" fmla="*/ 384175 w 850900"/>
                <a:gd name="connsiteY6" fmla="*/ 1181100 h 1181100"/>
                <a:gd name="connsiteX7" fmla="*/ 257175 w 850900"/>
                <a:gd name="connsiteY7" fmla="*/ 1162050 h 1181100"/>
                <a:gd name="connsiteX8" fmla="*/ 0 w 850900"/>
                <a:gd name="connsiteY8" fmla="*/ 854075 h 1181100"/>
                <a:gd name="connsiteX9" fmla="*/ 187325 w 850900"/>
                <a:gd name="connsiteY9" fmla="*/ 53975 h 1181100"/>
                <a:gd name="connsiteX0" fmla="*/ 187325 w 850900"/>
                <a:gd name="connsiteY0" fmla="*/ 53975 h 1181100"/>
                <a:gd name="connsiteX1" fmla="*/ 850900 w 850900"/>
                <a:gd name="connsiteY1" fmla="*/ 0 h 1181100"/>
                <a:gd name="connsiteX2" fmla="*/ 615950 w 850900"/>
                <a:gd name="connsiteY2" fmla="*/ 742950 h 1181100"/>
                <a:gd name="connsiteX3" fmla="*/ 615950 w 850900"/>
                <a:gd name="connsiteY3" fmla="*/ 869950 h 1181100"/>
                <a:gd name="connsiteX4" fmla="*/ 644525 w 850900"/>
                <a:gd name="connsiteY4" fmla="*/ 962025 h 1181100"/>
                <a:gd name="connsiteX5" fmla="*/ 688975 w 850900"/>
                <a:gd name="connsiteY5" fmla="*/ 1038225 h 1181100"/>
                <a:gd name="connsiteX6" fmla="*/ 384175 w 850900"/>
                <a:gd name="connsiteY6" fmla="*/ 1181100 h 1181100"/>
                <a:gd name="connsiteX7" fmla="*/ 266700 w 850900"/>
                <a:gd name="connsiteY7" fmla="*/ 1127125 h 1181100"/>
                <a:gd name="connsiteX8" fmla="*/ 0 w 850900"/>
                <a:gd name="connsiteY8" fmla="*/ 854075 h 1181100"/>
                <a:gd name="connsiteX9" fmla="*/ 187325 w 850900"/>
                <a:gd name="connsiteY9" fmla="*/ 53975 h 1181100"/>
                <a:gd name="connsiteX0" fmla="*/ 187325 w 850900"/>
                <a:gd name="connsiteY0" fmla="*/ 53975 h 1155700"/>
                <a:gd name="connsiteX1" fmla="*/ 850900 w 850900"/>
                <a:gd name="connsiteY1" fmla="*/ 0 h 1155700"/>
                <a:gd name="connsiteX2" fmla="*/ 615950 w 850900"/>
                <a:gd name="connsiteY2" fmla="*/ 742950 h 1155700"/>
                <a:gd name="connsiteX3" fmla="*/ 615950 w 850900"/>
                <a:gd name="connsiteY3" fmla="*/ 869950 h 1155700"/>
                <a:gd name="connsiteX4" fmla="*/ 644525 w 850900"/>
                <a:gd name="connsiteY4" fmla="*/ 962025 h 1155700"/>
                <a:gd name="connsiteX5" fmla="*/ 688975 w 850900"/>
                <a:gd name="connsiteY5" fmla="*/ 1038225 h 1155700"/>
                <a:gd name="connsiteX6" fmla="*/ 387350 w 850900"/>
                <a:gd name="connsiteY6" fmla="*/ 1155700 h 1155700"/>
                <a:gd name="connsiteX7" fmla="*/ 266700 w 850900"/>
                <a:gd name="connsiteY7" fmla="*/ 1127125 h 1155700"/>
                <a:gd name="connsiteX8" fmla="*/ 0 w 850900"/>
                <a:gd name="connsiteY8" fmla="*/ 854075 h 1155700"/>
                <a:gd name="connsiteX9" fmla="*/ 187325 w 850900"/>
                <a:gd name="connsiteY9" fmla="*/ 53975 h 1155700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15950 w 850900"/>
                <a:gd name="connsiteY3" fmla="*/ 869950 h 1165225"/>
                <a:gd name="connsiteX4" fmla="*/ 644525 w 850900"/>
                <a:gd name="connsiteY4" fmla="*/ 962025 h 1165225"/>
                <a:gd name="connsiteX5" fmla="*/ 688975 w 850900"/>
                <a:gd name="connsiteY5" fmla="*/ 1038225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15950 w 850900"/>
                <a:gd name="connsiteY3" fmla="*/ 869950 h 1165225"/>
                <a:gd name="connsiteX4" fmla="*/ 644525 w 850900"/>
                <a:gd name="connsiteY4" fmla="*/ 962025 h 1165225"/>
                <a:gd name="connsiteX5" fmla="*/ 701675 w 850900"/>
                <a:gd name="connsiteY5" fmla="*/ 1038225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15950 w 850900"/>
                <a:gd name="connsiteY3" fmla="*/ 869950 h 1165225"/>
                <a:gd name="connsiteX4" fmla="*/ 654050 w 850900"/>
                <a:gd name="connsiteY4" fmla="*/ 949325 h 1165225"/>
                <a:gd name="connsiteX5" fmla="*/ 701675 w 850900"/>
                <a:gd name="connsiteY5" fmla="*/ 1038225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25475 w 850900"/>
                <a:gd name="connsiteY3" fmla="*/ 863600 h 1165225"/>
                <a:gd name="connsiteX4" fmla="*/ 654050 w 850900"/>
                <a:gd name="connsiteY4" fmla="*/ 949325 h 1165225"/>
                <a:gd name="connsiteX5" fmla="*/ 701675 w 850900"/>
                <a:gd name="connsiteY5" fmla="*/ 1038225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25475 w 850900"/>
                <a:gd name="connsiteY3" fmla="*/ 863600 h 1165225"/>
                <a:gd name="connsiteX4" fmla="*/ 654050 w 850900"/>
                <a:gd name="connsiteY4" fmla="*/ 949325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25475 w 850900"/>
                <a:gd name="connsiteY3" fmla="*/ 863600 h 1165225"/>
                <a:gd name="connsiteX4" fmla="*/ 764167 w 850900"/>
                <a:gd name="connsiteY4" fmla="*/ 919867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25475 w 850900"/>
                <a:gd name="connsiteY3" fmla="*/ 863600 h 1165225"/>
                <a:gd name="connsiteX4" fmla="*/ 667398 w 850900"/>
                <a:gd name="connsiteY4" fmla="*/ 929686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25475 w 850900"/>
                <a:gd name="connsiteY3" fmla="*/ 863600 h 1165225"/>
                <a:gd name="connsiteX4" fmla="*/ 667398 w 850900"/>
                <a:gd name="connsiteY4" fmla="*/ 929686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15950 w 850900"/>
                <a:gd name="connsiteY2" fmla="*/ 742950 h 1165225"/>
                <a:gd name="connsiteX3" fmla="*/ 632149 w 850900"/>
                <a:gd name="connsiteY3" fmla="*/ 863600 h 1165225"/>
                <a:gd name="connsiteX4" fmla="*/ 667398 w 850900"/>
                <a:gd name="connsiteY4" fmla="*/ 929686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25961 w 850900"/>
                <a:gd name="connsiteY2" fmla="*/ 746223 h 1165225"/>
                <a:gd name="connsiteX3" fmla="*/ 632149 w 850900"/>
                <a:gd name="connsiteY3" fmla="*/ 863600 h 1165225"/>
                <a:gd name="connsiteX4" fmla="*/ 667398 w 850900"/>
                <a:gd name="connsiteY4" fmla="*/ 929686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7325 w 850900"/>
                <a:gd name="connsiteY0" fmla="*/ 53975 h 1165225"/>
                <a:gd name="connsiteX1" fmla="*/ 850900 w 850900"/>
                <a:gd name="connsiteY1" fmla="*/ 0 h 1165225"/>
                <a:gd name="connsiteX2" fmla="*/ 625961 w 850900"/>
                <a:gd name="connsiteY2" fmla="*/ 746223 h 1165225"/>
                <a:gd name="connsiteX3" fmla="*/ 632149 w 850900"/>
                <a:gd name="connsiteY3" fmla="*/ 863600 h 1165225"/>
                <a:gd name="connsiteX4" fmla="*/ 670735 w 850900"/>
                <a:gd name="connsiteY4" fmla="*/ 929686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7325 w 850900"/>
                <a:gd name="connsiteY9" fmla="*/ 53975 h 1165225"/>
                <a:gd name="connsiteX0" fmla="*/ 183988 w 850900"/>
                <a:gd name="connsiteY0" fmla="*/ 116164 h 1165225"/>
                <a:gd name="connsiteX1" fmla="*/ 850900 w 850900"/>
                <a:gd name="connsiteY1" fmla="*/ 0 h 1165225"/>
                <a:gd name="connsiteX2" fmla="*/ 625961 w 850900"/>
                <a:gd name="connsiteY2" fmla="*/ 746223 h 1165225"/>
                <a:gd name="connsiteX3" fmla="*/ 632149 w 850900"/>
                <a:gd name="connsiteY3" fmla="*/ 863600 h 1165225"/>
                <a:gd name="connsiteX4" fmla="*/ 670735 w 850900"/>
                <a:gd name="connsiteY4" fmla="*/ 929686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83988 w 850900"/>
                <a:gd name="connsiteY9" fmla="*/ 116164 h 1165225"/>
                <a:gd name="connsiteX0" fmla="*/ 153956 w 850900"/>
                <a:gd name="connsiteY0" fmla="*/ 73613 h 1165225"/>
                <a:gd name="connsiteX1" fmla="*/ 850900 w 850900"/>
                <a:gd name="connsiteY1" fmla="*/ 0 h 1165225"/>
                <a:gd name="connsiteX2" fmla="*/ 625961 w 850900"/>
                <a:gd name="connsiteY2" fmla="*/ 746223 h 1165225"/>
                <a:gd name="connsiteX3" fmla="*/ 632149 w 850900"/>
                <a:gd name="connsiteY3" fmla="*/ 863600 h 1165225"/>
                <a:gd name="connsiteX4" fmla="*/ 670735 w 850900"/>
                <a:gd name="connsiteY4" fmla="*/ 929686 h 1165225"/>
                <a:gd name="connsiteX5" fmla="*/ 701675 w 850900"/>
                <a:gd name="connsiteY5" fmla="*/ 1031679 h 1165225"/>
                <a:gd name="connsiteX6" fmla="*/ 374650 w 850900"/>
                <a:gd name="connsiteY6" fmla="*/ 1165225 h 1165225"/>
                <a:gd name="connsiteX7" fmla="*/ 266700 w 850900"/>
                <a:gd name="connsiteY7" fmla="*/ 1127125 h 1165225"/>
                <a:gd name="connsiteX8" fmla="*/ 0 w 850900"/>
                <a:gd name="connsiteY8" fmla="*/ 854075 h 1165225"/>
                <a:gd name="connsiteX9" fmla="*/ 153956 w 850900"/>
                <a:gd name="connsiteY9" fmla="*/ 73613 h 1165225"/>
                <a:gd name="connsiteX0" fmla="*/ 153956 w 847563"/>
                <a:gd name="connsiteY0" fmla="*/ 83432 h 1175044"/>
                <a:gd name="connsiteX1" fmla="*/ 847563 w 847563"/>
                <a:gd name="connsiteY1" fmla="*/ 0 h 1175044"/>
                <a:gd name="connsiteX2" fmla="*/ 625961 w 847563"/>
                <a:gd name="connsiteY2" fmla="*/ 756042 h 1175044"/>
                <a:gd name="connsiteX3" fmla="*/ 632149 w 847563"/>
                <a:gd name="connsiteY3" fmla="*/ 873419 h 1175044"/>
                <a:gd name="connsiteX4" fmla="*/ 670735 w 847563"/>
                <a:gd name="connsiteY4" fmla="*/ 939505 h 1175044"/>
                <a:gd name="connsiteX5" fmla="*/ 701675 w 847563"/>
                <a:gd name="connsiteY5" fmla="*/ 1041498 h 1175044"/>
                <a:gd name="connsiteX6" fmla="*/ 374650 w 847563"/>
                <a:gd name="connsiteY6" fmla="*/ 1175044 h 1175044"/>
                <a:gd name="connsiteX7" fmla="*/ 266700 w 847563"/>
                <a:gd name="connsiteY7" fmla="*/ 1136944 h 1175044"/>
                <a:gd name="connsiteX8" fmla="*/ 0 w 847563"/>
                <a:gd name="connsiteY8" fmla="*/ 863894 h 1175044"/>
                <a:gd name="connsiteX9" fmla="*/ 153956 w 847563"/>
                <a:gd name="connsiteY9" fmla="*/ 83432 h 117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7563" h="1175044">
                  <a:moveTo>
                    <a:pt x="153956" y="83432"/>
                  </a:moveTo>
                  <a:lnTo>
                    <a:pt x="847563" y="0"/>
                  </a:lnTo>
                  <a:lnTo>
                    <a:pt x="625961" y="756042"/>
                  </a:lnTo>
                  <a:cubicBezTo>
                    <a:pt x="629136" y="796259"/>
                    <a:pt x="618964" y="816837"/>
                    <a:pt x="632149" y="873419"/>
                  </a:cubicBezTo>
                  <a:lnTo>
                    <a:pt x="670735" y="939505"/>
                  </a:lnTo>
                  <a:lnTo>
                    <a:pt x="701675" y="1041498"/>
                  </a:lnTo>
                  <a:lnTo>
                    <a:pt x="374650" y="1175044"/>
                  </a:lnTo>
                  <a:lnTo>
                    <a:pt x="266700" y="1136944"/>
                  </a:lnTo>
                  <a:lnTo>
                    <a:pt x="0" y="863894"/>
                  </a:lnTo>
                  <a:lnTo>
                    <a:pt x="153956" y="83432"/>
                  </a:lnTo>
                  <a:close/>
                </a:path>
              </a:pathLst>
            </a:custGeom>
            <a:solidFill>
              <a:srgbClr val="6E6E6E">
                <a:alpha val="50000"/>
              </a:srgbClr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3203180" y="5285339"/>
              <a:ext cx="711872" cy="411257"/>
            </a:xfrm>
            <a:prstGeom prst="rect">
              <a:avLst/>
            </a:prstGeom>
            <a:solidFill>
              <a:schemeClr val="tx1"/>
            </a:solidFill>
            <a:ln w="28575">
              <a:noFill/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P5</a:t>
              </a:r>
              <a:b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</a:br>
              <a:r>
                <a:rPr lang="fr-FR" sz="10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400 pl.</a:t>
              </a:r>
              <a:endParaRPr lang="fr-FR" sz="10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</p:txBody>
        </p:sp>
      </p:grpSp>
      <p:grpSp>
        <p:nvGrpSpPr>
          <p:cNvPr id="7" name="Grouper 6"/>
          <p:cNvGrpSpPr/>
          <p:nvPr/>
        </p:nvGrpSpPr>
        <p:grpSpPr>
          <a:xfrm>
            <a:off x="2553382" y="6188855"/>
            <a:ext cx="260716" cy="153888"/>
            <a:chOff x="2838534" y="5915278"/>
            <a:chExt cx="260716" cy="153888"/>
          </a:xfrm>
        </p:grpSpPr>
        <p:sp>
          <p:nvSpPr>
            <p:cNvPr id="5" name="Triangle 4"/>
            <p:cNvSpPr/>
            <p:nvPr/>
          </p:nvSpPr>
          <p:spPr bwMode="auto">
            <a:xfrm rot="16200000">
              <a:off x="2829875" y="5940119"/>
              <a:ext cx="125568" cy="108249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2985961" y="5915278"/>
              <a:ext cx="11328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  <a:latin typeface="TCL Courant" charset="0"/>
                </a:rPr>
                <a:t>N</a:t>
              </a:r>
              <a:endParaRPr lang="fr-FR" sz="1000" dirty="0">
                <a:solidFill>
                  <a:schemeClr val="bg1"/>
                </a:solidFill>
                <a:latin typeface="TCL Courant" charset="0"/>
              </a:endParaRPr>
            </a:p>
          </p:txBody>
        </p:sp>
      </p:grpSp>
      <p:sp>
        <p:nvSpPr>
          <p:cNvPr id="14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3262603" y="2758572"/>
            <a:ext cx="1274810" cy="48906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CHU Lyon-Sud Jules </a:t>
            </a:r>
            <a:r>
              <a:rPr lang="fr-FR" sz="1200" b="1" dirty="0" err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Courmont</a:t>
            </a:r>
            <a:endParaRPr lang="fr-FR" sz="12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22" name="Rectangle à coins arrondis 21"/>
          <p:cNvSpPr/>
          <p:nvPr/>
        </p:nvSpPr>
        <p:spPr bwMode="auto">
          <a:xfrm>
            <a:off x="7349128" y="3897210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Pharmacie Centrale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19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8" r="15771" b="9112"/>
          <a:stretch/>
        </p:blipFill>
        <p:spPr>
          <a:xfrm rot="16200000">
            <a:off x="3260015" y="980123"/>
            <a:ext cx="4656506" cy="61496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Grouper 34"/>
          <p:cNvGrpSpPr/>
          <p:nvPr/>
        </p:nvGrpSpPr>
        <p:grpSpPr>
          <a:xfrm>
            <a:off x="2553382" y="6188856"/>
            <a:ext cx="260716" cy="153888"/>
            <a:chOff x="2838534" y="5915278"/>
            <a:chExt cx="260716" cy="153888"/>
          </a:xfrm>
        </p:grpSpPr>
        <p:sp>
          <p:nvSpPr>
            <p:cNvPr id="36" name="Triangle 35"/>
            <p:cNvSpPr/>
            <p:nvPr/>
          </p:nvSpPr>
          <p:spPr bwMode="auto">
            <a:xfrm rot="16200000">
              <a:off x="2829875" y="5940119"/>
              <a:ext cx="125568" cy="108249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2985961" y="5915278"/>
              <a:ext cx="11328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  <a:latin typeface="TCL Courant" charset="0"/>
                </a:rPr>
                <a:t>N</a:t>
              </a:r>
              <a:endParaRPr lang="fr-FR" sz="1000" dirty="0">
                <a:solidFill>
                  <a:schemeClr val="bg1"/>
                </a:solidFill>
                <a:latin typeface="TCL Courant" charset="0"/>
              </a:endParaRPr>
            </a:p>
          </p:txBody>
        </p:sp>
      </p:grpSp>
      <p:sp>
        <p:nvSpPr>
          <p:cNvPr id="38" name="Forme libre 37"/>
          <p:cNvSpPr/>
          <p:nvPr/>
        </p:nvSpPr>
        <p:spPr bwMode="auto">
          <a:xfrm rot="16200000">
            <a:off x="4855894" y="4836345"/>
            <a:ext cx="691668" cy="1572392"/>
          </a:xfrm>
          <a:custGeom>
            <a:avLst/>
            <a:gdLst>
              <a:gd name="connsiteX0" fmla="*/ 476250 w 476250"/>
              <a:gd name="connsiteY0" fmla="*/ 1066800 h 1073150"/>
              <a:gd name="connsiteX1" fmla="*/ 285750 w 476250"/>
              <a:gd name="connsiteY1" fmla="*/ 1073150 h 1073150"/>
              <a:gd name="connsiteX2" fmla="*/ 222250 w 476250"/>
              <a:gd name="connsiteY2" fmla="*/ 968375 h 1073150"/>
              <a:gd name="connsiteX3" fmla="*/ 3175 w 476250"/>
              <a:gd name="connsiteY3" fmla="*/ 946150 h 1073150"/>
              <a:gd name="connsiteX4" fmla="*/ 0 w 476250"/>
              <a:gd name="connsiteY4" fmla="*/ 511175 h 1073150"/>
              <a:gd name="connsiteX5" fmla="*/ 146050 w 476250"/>
              <a:gd name="connsiteY5" fmla="*/ 133350 h 1073150"/>
              <a:gd name="connsiteX6" fmla="*/ 238125 w 476250"/>
              <a:gd name="connsiteY6" fmla="*/ 0 h 1073150"/>
              <a:gd name="connsiteX7" fmla="*/ 311150 w 476250"/>
              <a:gd name="connsiteY7" fmla="*/ 117475 h 1073150"/>
              <a:gd name="connsiteX8" fmla="*/ 190500 w 476250"/>
              <a:gd name="connsiteY8" fmla="*/ 184150 h 1073150"/>
              <a:gd name="connsiteX9" fmla="*/ 171450 w 476250"/>
              <a:gd name="connsiteY9" fmla="*/ 733425 h 1073150"/>
              <a:gd name="connsiteX10" fmla="*/ 387350 w 476250"/>
              <a:gd name="connsiteY10" fmla="*/ 739775 h 1073150"/>
              <a:gd name="connsiteX11" fmla="*/ 476250 w 476250"/>
              <a:gd name="connsiteY11" fmla="*/ 1066800 h 1073150"/>
              <a:gd name="connsiteX0" fmla="*/ 476250 w 476250"/>
              <a:gd name="connsiteY0" fmla="*/ 1076325 h 1082675"/>
              <a:gd name="connsiteX1" fmla="*/ 285750 w 476250"/>
              <a:gd name="connsiteY1" fmla="*/ 1082675 h 1082675"/>
              <a:gd name="connsiteX2" fmla="*/ 222250 w 476250"/>
              <a:gd name="connsiteY2" fmla="*/ 977900 h 1082675"/>
              <a:gd name="connsiteX3" fmla="*/ 3175 w 476250"/>
              <a:gd name="connsiteY3" fmla="*/ 955675 h 1082675"/>
              <a:gd name="connsiteX4" fmla="*/ 0 w 476250"/>
              <a:gd name="connsiteY4" fmla="*/ 520700 h 1082675"/>
              <a:gd name="connsiteX5" fmla="*/ 146050 w 476250"/>
              <a:gd name="connsiteY5" fmla="*/ 142875 h 1082675"/>
              <a:gd name="connsiteX6" fmla="*/ 196850 w 476250"/>
              <a:gd name="connsiteY6" fmla="*/ 0 h 1082675"/>
              <a:gd name="connsiteX7" fmla="*/ 311150 w 476250"/>
              <a:gd name="connsiteY7" fmla="*/ 127000 h 1082675"/>
              <a:gd name="connsiteX8" fmla="*/ 190500 w 476250"/>
              <a:gd name="connsiteY8" fmla="*/ 193675 h 1082675"/>
              <a:gd name="connsiteX9" fmla="*/ 171450 w 476250"/>
              <a:gd name="connsiteY9" fmla="*/ 742950 h 1082675"/>
              <a:gd name="connsiteX10" fmla="*/ 387350 w 476250"/>
              <a:gd name="connsiteY10" fmla="*/ 749300 h 1082675"/>
              <a:gd name="connsiteX11" fmla="*/ 476250 w 476250"/>
              <a:gd name="connsiteY11" fmla="*/ 1076325 h 108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6250" h="1082675">
                <a:moveTo>
                  <a:pt x="476250" y="1076325"/>
                </a:moveTo>
                <a:lnTo>
                  <a:pt x="285750" y="1082675"/>
                </a:lnTo>
                <a:lnTo>
                  <a:pt x="222250" y="977900"/>
                </a:lnTo>
                <a:lnTo>
                  <a:pt x="3175" y="955675"/>
                </a:lnTo>
                <a:cubicBezTo>
                  <a:pt x="2117" y="810683"/>
                  <a:pt x="1058" y="665692"/>
                  <a:pt x="0" y="520700"/>
                </a:cubicBezTo>
                <a:lnTo>
                  <a:pt x="146050" y="142875"/>
                </a:lnTo>
                <a:lnTo>
                  <a:pt x="196850" y="0"/>
                </a:lnTo>
                <a:lnTo>
                  <a:pt x="311150" y="127000"/>
                </a:lnTo>
                <a:lnTo>
                  <a:pt x="190500" y="193675"/>
                </a:lnTo>
                <a:lnTo>
                  <a:pt x="171450" y="742950"/>
                </a:lnTo>
                <a:lnTo>
                  <a:pt x="387350" y="749300"/>
                </a:lnTo>
                <a:lnTo>
                  <a:pt x="476250" y="1076325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39" name="Forme libre 38"/>
          <p:cNvSpPr/>
          <p:nvPr/>
        </p:nvSpPr>
        <p:spPr bwMode="auto">
          <a:xfrm rot="16200000">
            <a:off x="6753373" y="2766051"/>
            <a:ext cx="1397170" cy="1807560"/>
          </a:xfrm>
          <a:custGeom>
            <a:avLst/>
            <a:gdLst>
              <a:gd name="connsiteX0" fmla="*/ 914400 w 914400"/>
              <a:gd name="connsiteY0" fmla="*/ 1260475 h 1260475"/>
              <a:gd name="connsiteX1" fmla="*/ 889000 w 914400"/>
              <a:gd name="connsiteY1" fmla="*/ 898525 h 1260475"/>
              <a:gd name="connsiteX2" fmla="*/ 806450 w 914400"/>
              <a:gd name="connsiteY2" fmla="*/ 450850 h 1260475"/>
              <a:gd name="connsiteX3" fmla="*/ 714375 w 914400"/>
              <a:gd name="connsiteY3" fmla="*/ 98425 h 1260475"/>
              <a:gd name="connsiteX4" fmla="*/ 612775 w 914400"/>
              <a:gd name="connsiteY4" fmla="*/ 0 h 1260475"/>
              <a:gd name="connsiteX5" fmla="*/ 0 w 914400"/>
              <a:gd name="connsiteY5" fmla="*/ 19050 h 1260475"/>
              <a:gd name="connsiteX6" fmla="*/ 73025 w 914400"/>
              <a:gd name="connsiteY6" fmla="*/ 374650 h 1260475"/>
              <a:gd name="connsiteX7" fmla="*/ 0 w 914400"/>
              <a:gd name="connsiteY7" fmla="*/ 463550 h 1260475"/>
              <a:gd name="connsiteX8" fmla="*/ 9525 w 914400"/>
              <a:gd name="connsiteY8" fmla="*/ 530225 h 1260475"/>
              <a:gd name="connsiteX9" fmla="*/ 228600 w 914400"/>
              <a:gd name="connsiteY9" fmla="*/ 514350 h 1260475"/>
              <a:gd name="connsiteX10" fmla="*/ 422275 w 914400"/>
              <a:gd name="connsiteY10" fmla="*/ 657225 h 1260475"/>
              <a:gd name="connsiteX11" fmla="*/ 552450 w 914400"/>
              <a:gd name="connsiteY11" fmla="*/ 942975 h 1260475"/>
              <a:gd name="connsiteX12" fmla="*/ 539750 w 914400"/>
              <a:gd name="connsiteY12" fmla="*/ 1076325 h 1260475"/>
              <a:gd name="connsiteX13" fmla="*/ 666750 w 914400"/>
              <a:gd name="connsiteY13" fmla="*/ 1181100 h 1260475"/>
              <a:gd name="connsiteX14" fmla="*/ 666750 w 914400"/>
              <a:gd name="connsiteY14" fmla="*/ 1238250 h 1260475"/>
              <a:gd name="connsiteX15" fmla="*/ 914400 w 914400"/>
              <a:gd name="connsiteY15" fmla="*/ 1260475 h 1260475"/>
              <a:gd name="connsiteX0" fmla="*/ 914400 w 914400"/>
              <a:gd name="connsiteY0" fmla="*/ 1241425 h 1241425"/>
              <a:gd name="connsiteX1" fmla="*/ 889000 w 914400"/>
              <a:gd name="connsiteY1" fmla="*/ 879475 h 1241425"/>
              <a:gd name="connsiteX2" fmla="*/ 806450 w 914400"/>
              <a:gd name="connsiteY2" fmla="*/ 431800 h 1241425"/>
              <a:gd name="connsiteX3" fmla="*/ 714375 w 914400"/>
              <a:gd name="connsiteY3" fmla="*/ 79375 h 1241425"/>
              <a:gd name="connsiteX4" fmla="*/ 631825 w 914400"/>
              <a:gd name="connsiteY4" fmla="*/ 0 h 1241425"/>
              <a:gd name="connsiteX5" fmla="*/ 0 w 914400"/>
              <a:gd name="connsiteY5" fmla="*/ 0 h 1241425"/>
              <a:gd name="connsiteX6" fmla="*/ 73025 w 914400"/>
              <a:gd name="connsiteY6" fmla="*/ 355600 h 1241425"/>
              <a:gd name="connsiteX7" fmla="*/ 0 w 914400"/>
              <a:gd name="connsiteY7" fmla="*/ 444500 h 1241425"/>
              <a:gd name="connsiteX8" fmla="*/ 9525 w 914400"/>
              <a:gd name="connsiteY8" fmla="*/ 511175 h 1241425"/>
              <a:gd name="connsiteX9" fmla="*/ 228600 w 914400"/>
              <a:gd name="connsiteY9" fmla="*/ 495300 h 1241425"/>
              <a:gd name="connsiteX10" fmla="*/ 422275 w 914400"/>
              <a:gd name="connsiteY10" fmla="*/ 638175 h 1241425"/>
              <a:gd name="connsiteX11" fmla="*/ 552450 w 914400"/>
              <a:gd name="connsiteY11" fmla="*/ 923925 h 1241425"/>
              <a:gd name="connsiteX12" fmla="*/ 539750 w 914400"/>
              <a:gd name="connsiteY12" fmla="*/ 1057275 h 1241425"/>
              <a:gd name="connsiteX13" fmla="*/ 666750 w 914400"/>
              <a:gd name="connsiteY13" fmla="*/ 1162050 h 1241425"/>
              <a:gd name="connsiteX14" fmla="*/ 666750 w 914400"/>
              <a:gd name="connsiteY14" fmla="*/ 1219200 h 1241425"/>
              <a:gd name="connsiteX15" fmla="*/ 914400 w 914400"/>
              <a:gd name="connsiteY15" fmla="*/ 1241425 h 1241425"/>
              <a:gd name="connsiteX0" fmla="*/ 962025 w 962025"/>
              <a:gd name="connsiteY0" fmla="*/ 1244600 h 1244600"/>
              <a:gd name="connsiteX1" fmla="*/ 889000 w 962025"/>
              <a:gd name="connsiteY1" fmla="*/ 879475 h 1244600"/>
              <a:gd name="connsiteX2" fmla="*/ 806450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06450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20725 w 962025"/>
              <a:gd name="connsiteY3" fmla="*/ 63500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20725 w 962025"/>
              <a:gd name="connsiteY3" fmla="*/ 63500 h 1244600"/>
              <a:gd name="connsiteX4" fmla="*/ 628650 w 962025"/>
              <a:gd name="connsiteY4" fmla="*/ 9525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62025" h="1244600">
                <a:moveTo>
                  <a:pt x="962025" y="1244600"/>
                </a:moveTo>
                <a:lnTo>
                  <a:pt x="914400" y="879475"/>
                </a:lnTo>
                <a:lnTo>
                  <a:pt x="815975" y="431800"/>
                </a:lnTo>
                <a:lnTo>
                  <a:pt x="720725" y="63500"/>
                </a:lnTo>
                <a:lnTo>
                  <a:pt x="628650" y="9525"/>
                </a:lnTo>
                <a:lnTo>
                  <a:pt x="0" y="0"/>
                </a:lnTo>
                <a:lnTo>
                  <a:pt x="73025" y="355600"/>
                </a:lnTo>
                <a:lnTo>
                  <a:pt x="0" y="444500"/>
                </a:lnTo>
                <a:lnTo>
                  <a:pt x="9525" y="511175"/>
                </a:lnTo>
                <a:lnTo>
                  <a:pt x="228600" y="495300"/>
                </a:lnTo>
                <a:lnTo>
                  <a:pt x="422275" y="638175"/>
                </a:lnTo>
                <a:lnTo>
                  <a:pt x="552450" y="923925"/>
                </a:lnTo>
                <a:lnTo>
                  <a:pt x="539750" y="1057275"/>
                </a:lnTo>
                <a:lnTo>
                  <a:pt x="666750" y="1162050"/>
                </a:lnTo>
                <a:lnTo>
                  <a:pt x="666750" y="1219200"/>
                </a:lnTo>
                <a:lnTo>
                  <a:pt x="962025" y="124460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Les aménagements : impact foncier des ouvrages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332476" y="1647194"/>
            <a:ext cx="2048414" cy="310854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1600" b="1" i="0" kern="1200" dirty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400" dirty="0">
                <a:solidFill>
                  <a:srgbClr val="000000"/>
                </a:solidFill>
              </a:rPr>
              <a:t>&gt; Eté 2018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Station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Saint-Genis-Laval </a:t>
            </a:r>
            <a:r>
              <a:rPr lang="fr-FR" sz="1400" b="0" dirty="0">
                <a:solidFill>
                  <a:srgbClr val="000000"/>
                </a:solidFill>
              </a:rPr>
              <a:t>Hôpitaux Sud :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dirty="0">
                <a:solidFill>
                  <a:srgbClr val="000000"/>
                </a:solidFill>
              </a:rPr>
              <a:t>Emprises du chantier métro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b="0" dirty="0">
                <a:solidFill>
                  <a:srgbClr val="000000"/>
                </a:solidFill>
              </a:rPr>
              <a:t>Emprise travaux tunnel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b="0" dirty="0">
                <a:solidFill>
                  <a:srgbClr val="000000"/>
                </a:solidFill>
              </a:rPr>
              <a:t>Emprises travaux station et P+R</a:t>
            </a:r>
          </a:p>
          <a:p>
            <a:endParaRPr lang="fr-FR" sz="1400" b="0" dirty="0">
              <a:solidFill>
                <a:srgbClr val="000000"/>
              </a:solidFill>
            </a:endParaRPr>
          </a:p>
        </p:txBody>
      </p:sp>
      <p:sp>
        <p:nvSpPr>
          <p:cNvPr id="27" name="Forme libre 26"/>
          <p:cNvSpPr/>
          <p:nvPr/>
        </p:nvSpPr>
        <p:spPr bwMode="auto">
          <a:xfrm rot="16200000">
            <a:off x="4818945" y="3415170"/>
            <a:ext cx="1478887" cy="1805992"/>
          </a:xfrm>
          <a:custGeom>
            <a:avLst/>
            <a:gdLst>
              <a:gd name="connsiteX0" fmla="*/ 0 w 1019175"/>
              <a:gd name="connsiteY0" fmla="*/ 142875 h 1244600"/>
              <a:gd name="connsiteX1" fmla="*/ 304800 w 1019175"/>
              <a:gd name="connsiteY1" fmla="*/ 0 h 1244600"/>
              <a:gd name="connsiteX2" fmla="*/ 746125 w 1019175"/>
              <a:gd name="connsiteY2" fmla="*/ 927100 h 1244600"/>
              <a:gd name="connsiteX3" fmla="*/ 1019175 w 1019175"/>
              <a:gd name="connsiteY3" fmla="*/ 1212850 h 1244600"/>
              <a:gd name="connsiteX4" fmla="*/ 968375 w 1019175"/>
              <a:gd name="connsiteY4" fmla="*/ 1238250 h 1244600"/>
              <a:gd name="connsiteX5" fmla="*/ 539750 w 1019175"/>
              <a:gd name="connsiteY5" fmla="*/ 1244600 h 1244600"/>
              <a:gd name="connsiteX6" fmla="*/ 0 w 1019175"/>
              <a:gd name="connsiteY6" fmla="*/ 142875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9175" h="1244600">
                <a:moveTo>
                  <a:pt x="0" y="142875"/>
                </a:moveTo>
                <a:lnTo>
                  <a:pt x="304800" y="0"/>
                </a:lnTo>
                <a:lnTo>
                  <a:pt x="746125" y="927100"/>
                </a:lnTo>
                <a:lnTo>
                  <a:pt x="1019175" y="1212850"/>
                </a:lnTo>
                <a:lnTo>
                  <a:pt x="968375" y="1238250"/>
                </a:lnTo>
                <a:lnTo>
                  <a:pt x="539750" y="1244600"/>
                </a:lnTo>
                <a:lnTo>
                  <a:pt x="0" y="142875"/>
                </a:lnTo>
                <a:close/>
              </a:path>
            </a:pathLst>
          </a:custGeom>
          <a:solidFill>
            <a:srgbClr val="6E6E6E">
              <a:alpha val="50000"/>
            </a:srgb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335624" y="4472251"/>
            <a:ext cx="743791" cy="452944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P3</a:t>
            </a:r>
            <a:b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400 pl.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6" name="Forme libre 15"/>
          <p:cNvSpPr/>
          <p:nvPr/>
        </p:nvSpPr>
        <p:spPr bwMode="auto">
          <a:xfrm rot="16200000">
            <a:off x="3330843" y="4212202"/>
            <a:ext cx="1170210" cy="1653957"/>
          </a:xfrm>
          <a:custGeom>
            <a:avLst/>
            <a:gdLst>
              <a:gd name="connsiteX0" fmla="*/ 111125 w 774700"/>
              <a:gd name="connsiteY0" fmla="*/ 76200 h 1162050"/>
              <a:gd name="connsiteX1" fmla="*/ 774700 w 774700"/>
              <a:gd name="connsiteY1" fmla="*/ 0 h 1162050"/>
              <a:gd name="connsiteX2" fmla="*/ 581025 w 774700"/>
              <a:gd name="connsiteY2" fmla="*/ 723900 h 1162050"/>
              <a:gd name="connsiteX3" fmla="*/ 581025 w 774700"/>
              <a:gd name="connsiteY3" fmla="*/ 850900 h 1162050"/>
              <a:gd name="connsiteX4" fmla="*/ 609600 w 774700"/>
              <a:gd name="connsiteY4" fmla="*/ 942975 h 1162050"/>
              <a:gd name="connsiteX5" fmla="*/ 654050 w 774700"/>
              <a:gd name="connsiteY5" fmla="*/ 1019175 h 1162050"/>
              <a:gd name="connsiteX6" fmla="*/ 349250 w 774700"/>
              <a:gd name="connsiteY6" fmla="*/ 1162050 h 1162050"/>
              <a:gd name="connsiteX7" fmla="*/ 222250 w 774700"/>
              <a:gd name="connsiteY7" fmla="*/ 1143000 h 1162050"/>
              <a:gd name="connsiteX8" fmla="*/ 0 w 774700"/>
              <a:gd name="connsiteY8" fmla="*/ 698500 h 1162050"/>
              <a:gd name="connsiteX9" fmla="*/ 111125 w 774700"/>
              <a:gd name="connsiteY9" fmla="*/ 76200 h 1162050"/>
              <a:gd name="connsiteX0" fmla="*/ 111125 w 815975"/>
              <a:gd name="connsiteY0" fmla="*/ 95250 h 1181100"/>
              <a:gd name="connsiteX1" fmla="*/ 815975 w 815975"/>
              <a:gd name="connsiteY1" fmla="*/ 0 h 1181100"/>
              <a:gd name="connsiteX2" fmla="*/ 581025 w 815975"/>
              <a:gd name="connsiteY2" fmla="*/ 742950 h 1181100"/>
              <a:gd name="connsiteX3" fmla="*/ 581025 w 815975"/>
              <a:gd name="connsiteY3" fmla="*/ 869950 h 1181100"/>
              <a:gd name="connsiteX4" fmla="*/ 609600 w 815975"/>
              <a:gd name="connsiteY4" fmla="*/ 962025 h 1181100"/>
              <a:gd name="connsiteX5" fmla="*/ 654050 w 815975"/>
              <a:gd name="connsiteY5" fmla="*/ 1038225 h 1181100"/>
              <a:gd name="connsiteX6" fmla="*/ 349250 w 815975"/>
              <a:gd name="connsiteY6" fmla="*/ 1181100 h 1181100"/>
              <a:gd name="connsiteX7" fmla="*/ 222250 w 815975"/>
              <a:gd name="connsiteY7" fmla="*/ 1162050 h 1181100"/>
              <a:gd name="connsiteX8" fmla="*/ 0 w 815975"/>
              <a:gd name="connsiteY8" fmla="*/ 717550 h 1181100"/>
              <a:gd name="connsiteX9" fmla="*/ 111125 w 815975"/>
              <a:gd name="connsiteY9" fmla="*/ 95250 h 1181100"/>
              <a:gd name="connsiteX0" fmla="*/ 152400 w 815975"/>
              <a:gd name="connsiteY0" fmla="*/ 53975 h 1181100"/>
              <a:gd name="connsiteX1" fmla="*/ 815975 w 815975"/>
              <a:gd name="connsiteY1" fmla="*/ 0 h 1181100"/>
              <a:gd name="connsiteX2" fmla="*/ 581025 w 815975"/>
              <a:gd name="connsiteY2" fmla="*/ 742950 h 1181100"/>
              <a:gd name="connsiteX3" fmla="*/ 581025 w 815975"/>
              <a:gd name="connsiteY3" fmla="*/ 869950 h 1181100"/>
              <a:gd name="connsiteX4" fmla="*/ 609600 w 815975"/>
              <a:gd name="connsiteY4" fmla="*/ 962025 h 1181100"/>
              <a:gd name="connsiteX5" fmla="*/ 654050 w 815975"/>
              <a:gd name="connsiteY5" fmla="*/ 1038225 h 1181100"/>
              <a:gd name="connsiteX6" fmla="*/ 349250 w 815975"/>
              <a:gd name="connsiteY6" fmla="*/ 1181100 h 1181100"/>
              <a:gd name="connsiteX7" fmla="*/ 222250 w 815975"/>
              <a:gd name="connsiteY7" fmla="*/ 1162050 h 1181100"/>
              <a:gd name="connsiteX8" fmla="*/ 0 w 815975"/>
              <a:gd name="connsiteY8" fmla="*/ 717550 h 1181100"/>
              <a:gd name="connsiteX9" fmla="*/ 152400 w 815975"/>
              <a:gd name="connsiteY9" fmla="*/ 53975 h 1181100"/>
              <a:gd name="connsiteX0" fmla="*/ 187325 w 850900"/>
              <a:gd name="connsiteY0" fmla="*/ 53975 h 1181100"/>
              <a:gd name="connsiteX1" fmla="*/ 850900 w 850900"/>
              <a:gd name="connsiteY1" fmla="*/ 0 h 1181100"/>
              <a:gd name="connsiteX2" fmla="*/ 615950 w 850900"/>
              <a:gd name="connsiteY2" fmla="*/ 742950 h 1181100"/>
              <a:gd name="connsiteX3" fmla="*/ 615950 w 850900"/>
              <a:gd name="connsiteY3" fmla="*/ 869950 h 1181100"/>
              <a:gd name="connsiteX4" fmla="*/ 644525 w 850900"/>
              <a:gd name="connsiteY4" fmla="*/ 962025 h 1181100"/>
              <a:gd name="connsiteX5" fmla="*/ 688975 w 850900"/>
              <a:gd name="connsiteY5" fmla="*/ 1038225 h 1181100"/>
              <a:gd name="connsiteX6" fmla="*/ 384175 w 850900"/>
              <a:gd name="connsiteY6" fmla="*/ 1181100 h 1181100"/>
              <a:gd name="connsiteX7" fmla="*/ 257175 w 850900"/>
              <a:gd name="connsiteY7" fmla="*/ 1162050 h 1181100"/>
              <a:gd name="connsiteX8" fmla="*/ 0 w 850900"/>
              <a:gd name="connsiteY8" fmla="*/ 854075 h 1181100"/>
              <a:gd name="connsiteX9" fmla="*/ 187325 w 850900"/>
              <a:gd name="connsiteY9" fmla="*/ 53975 h 1181100"/>
              <a:gd name="connsiteX0" fmla="*/ 187325 w 850900"/>
              <a:gd name="connsiteY0" fmla="*/ 53975 h 1181100"/>
              <a:gd name="connsiteX1" fmla="*/ 850900 w 850900"/>
              <a:gd name="connsiteY1" fmla="*/ 0 h 1181100"/>
              <a:gd name="connsiteX2" fmla="*/ 615950 w 850900"/>
              <a:gd name="connsiteY2" fmla="*/ 742950 h 1181100"/>
              <a:gd name="connsiteX3" fmla="*/ 615950 w 850900"/>
              <a:gd name="connsiteY3" fmla="*/ 869950 h 1181100"/>
              <a:gd name="connsiteX4" fmla="*/ 644525 w 850900"/>
              <a:gd name="connsiteY4" fmla="*/ 962025 h 1181100"/>
              <a:gd name="connsiteX5" fmla="*/ 688975 w 850900"/>
              <a:gd name="connsiteY5" fmla="*/ 1038225 h 1181100"/>
              <a:gd name="connsiteX6" fmla="*/ 384175 w 850900"/>
              <a:gd name="connsiteY6" fmla="*/ 1181100 h 1181100"/>
              <a:gd name="connsiteX7" fmla="*/ 266700 w 850900"/>
              <a:gd name="connsiteY7" fmla="*/ 1127125 h 1181100"/>
              <a:gd name="connsiteX8" fmla="*/ 0 w 850900"/>
              <a:gd name="connsiteY8" fmla="*/ 854075 h 1181100"/>
              <a:gd name="connsiteX9" fmla="*/ 187325 w 850900"/>
              <a:gd name="connsiteY9" fmla="*/ 53975 h 1181100"/>
              <a:gd name="connsiteX0" fmla="*/ 187325 w 850900"/>
              <a:gd name="connsiteY0" fmla="*/ 53975 h 1155700"/>
              <a:gd name="connsiteX1" fmla="*/ 850900 w 850900"/>
              <a:gd name="connsiteY1" fmla="*/ 0 h 1155700"/>
              <a:gd name="connsiteX2" fmla="*/ 615950 w 850900"/>
              <a:gd name="connsiteY2" fmla="*/ 742950 h 1155700"/>
              <a:gd name="connsiteX3" fmla="*/ 615950 w 850900"/>
              <a:gd name="connsiteY3" fmla="*/ 869950 h 1155700"/>
              <a:gd name="connsiteX4" fmla="*/ 644525 w 850900"/>
              <a:gd name="connsiteY4" fmla="*/ 962025 h 1155700"/>
              <a:gd name="connsiteX5" fmla="*/ 688975 w 850900"/>
              <a:gd name="connsiteY5" fmla="*/ 1038225 h 1155700"/>
              <a:gd name="connsiteX6" fmla="*/ 387350 w 850900"/>
              <a:gd name="connsiteY6" fmla="*/ 1155700 h 1155700"/>
              <a:gd name="connsiteX7" fmla="*/ 266700 w 850900"/>
              <a:gd name="connsiteY7" fmla="*/ 1127125 h 1155700"/>
              <a:gd name="connsiteX8" fmla="*/ 0 w 850900"/>
              <a:gd name="connsiteY8" fmla="*/ 854075 h 1155700"/>
              <a:gd name="connsiteX9" fmla="*/ 187325 w 850900"/>
              <a:gd name="connsiteY9" fmla="*/ 53975 h 1155700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44525 w 850900"/>
              <a:gd name="connsiteY4" fmla="*/ 962025 h 1165225"/>
              <a:gd name="connsiteX5" fmla="*/ 6889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44525 w 850900"/>
              <a:gd name="connsiteY4" fmla="*/ 9620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54050 w 850900"/>
              <a:gd name="connsiteY4" fmla="*/ 9493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54050 w 850900"/>
              <a:gd name="connsiteY4" fmla="*/ 9493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54050 w 850900"/>
              <a:gd name="connsiteY4" fmla="*/ 949325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764167 w 850900"/>
              <a:gd name="connsiteY4" fmla="*/ 919867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32149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3988 w 850900"/>
              <a:gd name="connsiteY0" fmla="*/ 116164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3988 w 850900"/>
              <a:gd name="connsiteY9" fmla="*/ 116164 h 1165225"/>
              <a:gd name="connsiteX0" fmla="*/ 153956 w 850900"/>
              <a:gd name="connsiteY0" fmla="*/ 73613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53956 w 850900"/>
              <a:gd name="connsiteY9" fmla="*/ 73613 h 1165225"/>
              <a:gd name="connsiteX0" fmla="*/ 153956 w 847563"/>
              <a:gd name="connsiteY0" fmla="*/ 83432 h 1175044"/>
              <a:gd name="connsiteX1" fmla="*/ 847563 w 847563"/>
              <a:gd name="connsiteY1" fmla="*/ 0 h 1175044"/>
              <a:gd name="connsiteX2" fmla="*/ 625961 w 847563"/>
              <a:gd name="connsiteY2" fmla="*/ 756042 h 1175044"/>
              <a:gd name="connsiteX3" fmla="*/ 632149 w 847563"/>
              <a:gd name="connsiteY3" fmla="*/ 873419 h 1175044"/>
              <a:gd name="connsiteX4" fmla="*/ 670735 w 847563"/>
              <a:gd name="connsiteY4" fmla="*/ 939505 h 1175044"/>
              <a:gd name="connsiteX5" fmla="*/ 701675 w 847563"/>
              <a:gd name="connsiteY5" fmla="*/ 1041498 h 1175044"/>
              <a:gd name="connsiteX6" fmla="*/ 374650 w 847563"/>
              <a:gd name="connsiteY6" fmla="*/ 1175044 h 1175044"/>
              <a:gd name="connsiteX7" fmla="*/ 266700 w 847563"/>
              <a:gd name="connsiteY7" fmla="*/ 1136944 h 1175044"/>
              <a:gd name="connsiteX8" fmla="*/ 0 w 847563"/>
              <a:gd name="connsiteY8" fmla="*/ 863894 h 1175044"/>
              <a:gd name="connsiteX9" fmla="*/ 153956 w 847563"/>
              <a:gd name="connsiteY9" fmla="*/ 83432 h 1175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47563" h="1175044">
                <a:moveTo>
                  <a:pt x="153956" y="83432"/>
                </a:moveTo>
                <a:lnTo>
                  <a:pt x="847563" y="0"/>
                </a:lnTo>
                <a:lnTo>
                  <a:pt x="625961" y="756042"/>
                </a:lnTo>
                <a:cubicBezTo>
                  <a:pt x="629136" y="796259"/>
                  <a:pt x="618964" y="816837"/>
                  <a:pt x="632149" y="873419"/>
                </a:cubicBezTo>
                <a:lnTo>
                  <a:pt x="670735" y="939505"/>
                </a:lnTo>
                <a:lnTo>
                  <a:pt x="701675" y="1041498"/>
                </a:lnTo>
                <a:lnTo>
                  <a:pt x="374650" y="1175044"/>
                </a:lnTo>
                <a:lnTo>
                  <a:pt x="266700" y="1136944"/>
                </a:lnTo>
                <a:lnTo>
                  <a:pt x="0" y="863894"/>
                </a:lnTo>
                <a:lnTo>
                  <a:pt x="153956" y="83432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3330097" y="5250059"/>
            <a:ext cx="784030" cy="452944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P5</a:t>
            </a:r>
            <a:b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400 pl.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5" name="Rectangle à coins arrondis 14"/>
          <p:cNvSpPr/>
          <p:nvPr/>
        </p:nvSpPr>
        <p:spPr bwMode="auto">
          <a:xfrm>
            <a:off x="3262603" y="2758572"/>
            <a:ext cx="1274810" cy="48906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CHU Lyon-Sud Jules </a:t>
            </a:r>
            <a:r>
              <a:rPr lang="fr-FR" sz="1200" b="1" dirty="0" err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Courmont</a:t>
            </a:r>
            <a:endParaRPr lang="fr-FR" sz="12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7349128" y="3897210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Pharmacie Centrale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98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2"/>
          <p:cNvSpPr txBox="1">
            <a:spLocks/>
          </p:cNvSpPr>
          <p:nvPr/>
        </p:nvSpPr>
        <p:spPr>
          <a:xfrm>
            <a:off x="346075" y="1592263"/>
            <a:ext cx="8432800" cy="4897437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C00000"/>
                </a:solidFill>
                <a:latin typeface="TCL" charset="0"/>
                <a:ea typeface="TCL" charset="0"/>
                <a:cs typeface="TCL" charset="0"/>
              </a:rPr>
              <a:t>Le SYTRAL</a:t>
            </a:r>
            <a:endParaRPr lang="fr-FR" sz="2400" kern="0" dirty="0" smtClean="0">
              <a:solidFill>
                <a:srgbClr val="C00000"/>
              </a:solidFill>
              <a:latin typeface="TCL" charset="0"/>
              <a:ea typeface="TCL" charset="0"/>
              <a:cs typeface="TCL" charset="0"/>
            </a:endParaRP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Zoom sur la station Saint-Genis-Laval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Le dispositif de communication et d’information</a:t>
            </a:r>
            <a:endParaRPr lang="fr-FR" sz="2400" kern="0" dirty="0" smtClean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1434256" y="796348"/>
            <a:ext cx="324048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Sommaire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18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8" r="15771" b="9112"/>
          <a:stretch/>
        </p:blipFill>
        <p:spPr>
          <a:xfrm rot="16200000">
            <a:off x="3256414" y="979038"/>
            <a:ext cx="4656505" cy="61496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Grouper 29"/>
          <p:cNvGrpSpPr/>
          <p:nvPr/>
        </p:nvGrpSpPr>
        <p:grpSpPr>
          <a:xfrm>
            <a:off x="2549780" y="6187771"/>
            <a:ext cx="260716" cy="153888"/>
            <a:chOff x="2838534" y="5915278"/>
            <a:chExt cx="260716" cy="153888"/>
          </a:xfrm>
        </p:grpSpPr>
        <p:sp>
          <p:nvSpPr>
            <p:cNvPr id="31" name="Triangle 30"/>
            <p:cNvSpPr/>
            <p:nvPr/>
          </p:nvSpPr>
          <p:spPr bwMode="auto">
            <a:xfrm rot="16200000">
              <a:off x="2829875" y="5940119"/>
              <a:ext cx="125568" cy="108249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2985961" y="5915278"/>
              <a:ext cx="11328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  <a:latin typeface="TCL Courant" charset="0"/>
                </a:rPr>
                <a:t>N</a:t>
              </a:r>
              <a:endParaRPr lang="fr-FR" sz="1000" dirty="0">
                <a:solidFill>
                  <a:schemeClr val="bg1"/>
                </a:solidFill>
                <a:latin typeface="TCL Courant" charset="0"/>
              </a:endParaRPr>
            </a:p>
          </p:txBody>
        </p:sp>
      </p:grpSp>
      <p:sp>
        <p:nvSpPr>
          <p:cNvPr id="35" name="Forme libre 34"/>
          <p:cNvSpPr/>
          <p:nvPr/>
        </p:nvSpPr>
        <p:spPr bwMode="auto">
          <a:xfrm rot="16200000">
            <a:off x="6759292" y="4069877"/>
            <a:ext cx="574037" cy="1001006"/>
          </a:xfrm>
          <a:custGeom>
            <a:avLst/>
            <a:gdLst>
              <a:gd name="connsiteX0" fmla="*/ 16270 w 393745"/>
              <a:gd name="connsiteY0" fmla="*/ 0 h 686613"/>
              <a:gd name="connsiteX1" fmla="*/ 322155 w 393745"/>
              <a:gd name="connsiteY1" fmla="*/ 0 h 686613"/>
              <a:gd name="connsiteX2" fmla="*/ 393745 w 393745"/>
              <a:gd name="connsiteY2" fmla="*/ 357950 h 686613"/>
              <a:gd name="connsiteX3" fmla="*/ 322155 w 393745"/>
              <a:gd name="connsiteY3" fmla="*/ 442556 h 686613"/>
              <a:gd name="connsiteX4" fmla="*/ 331917 w 393745"/>
              <a:gd name="connsiteY4" fmla="*/ 533671 h 686613"/>
              <a:gd name="connsiteX5" fmla="*/ 214770 w 393745"/>
              <a:gd name="connsiteY5" fmla="*/ 546687 h 686613"/>
              <a:gd name="connsiteX6" fmla="*/ 214770 w 393745"/>
              <a:gd name="connsiteY6" fmla="*/ 628040 h 686613"/>
              <a:gd name="connsiteX7" fmla="*/ 156196 w 393745"/>
              <a:gd name="connsiteY7" fmla="*/ 686613 h 686613"/>
              <a:gd name="connsiteX8" fmla="*/ 0 w 393745"/>
              <a:gd name="connsiteY8" fmla="*/ 631294 h 686613"/>
              <a:gd name="connsiteX9" fmla="*/ 16270 w 393745"/>
              <a:gd name="connsiteY9" fmla="*/ 0 h 68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3745" h="686613">
                <a:moveTo>
                  <a:pt x="16270" y="0"/>
                </a:moveTo>
                <a:lnTo>
                  <a:pt x="322155" y="0"/>
                </a:lnTo>
                <a:lnTo>
                  <a:pt x="393745" y="357950"/>
                </a:lnTo>
                <a:lnTo>
                  <a:pt x="322155" y="442556"/>
                </a:lnTo>
                <a:lnTo>
                  <a:pt x="331917" y="533671"/>
                </a:lnTo>
                <a:lnTo>
                  <a:pt x="214770" y="546687"/>
                </a:lnTo>
                <a:lnTo>
                  <a:pt x="214770" y="628040"/>
                </a:lnTo>
                <a:lnTo>
                  <a:pt x="156196" y="686613"/>
                </a:lnTo>
                <a:lnTo>
                  <a:pt x="0" y="631294"/>
                </a:lnTo>
                <a:lnTo>
                  <a:pt x="16270" y="0"/>
                </a:lnTo>
                <a:close/>
              </a:path>
            </a:pathLst>
          </a:custGeom>
          <a:solidFill>
            <a:srgbClr val="285E90">
              <a:alpha val="50000"/>
            </a:srgbClr>
          </a:solidFill>
          <a:ln w="19050" cap="flat" cmpd="sng" algn="ctr">
            <a:solidFill>
              <a:srgbClr val="0070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Les aménagements : impact foncier des ouvrages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332476" y="1647194"/>
            <a:ext cx="2048414" cy="224676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1600" b="1" i="0" kern="1200" dirty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400" dirty="0">
                <a:solidFill>
                  <a:srgbClr val="000000"/>
                </a:solidFill>
              </a:rPr>
              <a:t>&gt; Eté 2018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Station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Saint-Genis-Laval </a:t>
            </a:r>
            <a:r>
              <a:rPr lang="fr-FR" sz="1400" b="0" dirty="0">
                <a:solidFill>
                  <a:srgbClr val="000000"/>
                </a:solidFill>
              </a:rPr>
              <a:t>Hôpitaux Sud :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Restitution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des </a:t>
            </a:r>
            <a:r>
              <a:rPr lang="fr-FR" sz="1400" b="0" dirty="0">
                <a:solidFill>
                  <a:srgbClr val="000000"/>
                </a:solidFill>
              </a:rPr>
              <a:t>parkings HCL </a:t>
            </a:r>
            <a:r>
              <a:rPr lang="fr-FR" sz="1400" b="0" dirty="0" smtClean="0">
                <a:solidFill>
                  <a:srgbClr val="000000"/>
                </a:solidFill>
              </a:rPr>
              <a:t>pendant la durée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des </a:t>
            </a:r>
            <a:r>
              <a:rPr lang="fr-FR" sz="1400" b="0" dirty="0">
                <a:solidFill>
                  <a:srgbClr val="000000"/>
                </a:solidFill>
              </a:rPr>
              <a:t>travaux</a:t>
            </a:r>
          </a:p>
        </p:txBody>
      </p:sp>
      <p:sp>
        <p:nvSpPr>
          <p:cNvPr id="16" name="Forme libre 15"/>
          <p:cNvSpPr/>
          <p:nvPr/>
        </p:nvSpPr>
        <p:spPr bwMode="auto">
          <a:xfrm rot="16200000">
            <a:off x="6753373" y="2766051"/>
            <a:ext cx="1397170" cy="1807560"/>
          </a:xfrm>
          <a:custGeom>
            <a:avLst/>
            <a:gdLst>
              <a:gd name="connsiteX0" fmla="*/ 914400 w 914400"/>
              <a:gd name="connsiteY0" fmla="*/ 1260475 h 1260475"/>
              <a:gd name="connsiteX1" fmla="*/ 889000 w 914400"/>
              <a:gd name="connsiteY1" fmla="*/ 898525 h 1260475"/>
              <a:gd name="connsiteX2" fmla="*/ 806450 w 914400"/>
              <a:gd name="connsiteY2" fmla="*/ 450850 h 1260475"/>
              <a:gd name="connsiteX3" fmla="*/ 714375 w 914400"/>
              <a:gd name="connsiteY3" fmla="*/ 98425 h 1260475"/>
              <a:gd name="connsiteX4" fmla="*/ 612775 w 914400"/>
              <a:gd name="connsiteY4" fmla="*/ 0 h 1260475"/>
              <a:gd name="connsiteX5" fmla="*/ 0 w 914400"/>
              <a:gd name="connsiteY5" fmla="*/ 19050 h 1260475"/>
              <a:gd name="connsiteX6" fmla="*/ 73025 w 914400"/>
              <a:gd name="connsiteY6" fmla="*/ 374650 h 1260475"/>
              <a:gd name="connsiteX7" fmla="*/ 0 w 914400"/>
              <a:gd name="connsiteY7" fmla="*/ 463550 h 1260475"/>
              <a:gd name="connsiteX8" fmla="*/ 9525 w 914400"/>
              <a:gd name="connsiteY8" fmla="*/ 530225 h 1260475"/>
              <a:gd name="connsiteX9" fmla="*/ 228600 w 914400"/>
              <a:gd name="connsiteY9" fmla="*/ 514350 h 1260475"/>
              <a:gd name="connsiteX10" fmla="*/ 422275 w 914400"/>
              <a:gd name="connsiteY10" fmla="*/ 657225 h 1260475"/>
              <a:gd name="connsiteX11" fmla="*/ 552450 w 914400"/>
              <a:gd name="connsiteY11" fmla="*/ 942975 h 1260475"/>
              <a:gd name="connsiteX12" fmla="*/ 539750 w 914400"/>
              <a:gd name="connsiteY12" fmla="*/ 1076325 h 1260475"/>
              <a:gd name="connsiteX13" fmla="*/ 666750 w 914400"/>
              <a:gd name="connsiteY13" fmla="*/ 1181100 h 1260475"/>
              <a:gd name="connsiteX14" fmla="*/ 666750 w 914400"/>
              <a:gd name="connsiteY14" fmla="*/ 1238250 h 1260475"/>
              <a:gd name="connsiteX15" fmla="*/ 914400 w 914400"/>
              <a:gd name="connsiteY15" fmla="*/ 1260475 h 1260475"/>
              <a:gd name="connsiteX0" fmla="*/ 914400 w 914400"/>
              <a:gd name="connsiteY0" fmla="*/ 1241425 h 1241425"/>
              <a:gd name="connsiteX1" fmla="*/ 889000 w 914400"/>
              <a:gd name="connsiteY1" fmla="*/ 879475 h 1241425"/>
              <a:gd name="connsiteX2" fmla="*/ 806450 w 914400"/>
              <a:gd name="connsiteY2" fmla="*/ 431800 h 1241425"/>
              <a:gd name="connsiteX3" fmla="*/ 714375 w 914400"/>
              <a:gd name="connsiteY3" fmla="*/ 79375 h 1241425"/>
              <a:gd name="connsiteX4" fmla="*/ 631825 w 914400"/>
              <a:gd name="connsiteY4" fmla="*/ 0 h 1241425"/>
              <a:gd name="connsiteX5" fmla="*/ 0 w 914400"/>
              <a:gd name="connsiteY5" fmla="*/ 0 h 1241425"/>
              <a:gd name="connsiteX6" fmla="*/ 73025 w 914400"/>
              <a:gd name="connsiteY6" fmla="*/ 355600 h 1241425"/>
              <a:gd name="connsiteX7" fmla="*/ 0 w 914400"/>
              <a:gd name="connsiteY7" fmla="*/ 444500 h 1241425"/>
              <a:gd name="connsiteX8" fmla="*/ 9525 w 914400"/>
              <a:gd name="connsiteY8" fmla="*/ 511175 h 1241425"/>
              <a:gd name="connsiteX9" fmla="*/ 228600 w 914400"/>
              <a:gd name="connsiteY9" fmla="*/ 495300 h 1241425"/>
              <a:gd name="connsiteX10" fmla="*/ 422275 w 914400"/>
              <a:gd name="connsiteY10" fmla="*/ 638175 h 1241425"/>
              <a:gd name="connsiteX11" fmla="*/ 552450 w 914400"/>
              <a:gd name="connsiteY11" fmla="*/ 923925 h 1241425"/>
              <a:gd name="connsiteX12" fmla="*/ 539750 w 914400"/>
              <a:gd name="connsiteY12" fmla="*/ 1057275 h 1241425"/>
              <a:gd name="connsiteX13" fmla="*/ 666750 w 914400"/>
              <a:gd name="connsiteY13" fmla="*/ 1162050 h 1241425"/>
              <a:gd name="connsiteX14" fmla="*/ 666750 w 914400"/>
              <a:gd name="connsiteY14" fmla="*/ 1219200 h 1241425"/>
              <a:gd name="connsiteX15" fmla="*/ 914400 w 914400"/>
              <a:gd name="connsiteY15" fmla="*/ 1241425 h 1241425"/>
              <a:gd name="connsiteX0" fmla="*/ 962025 w 962025"/>
              <a:gd name="connsiteY0" fmla="*/ 1244600 h 1244600"/>
              <a:gd name="connsiteX1" fmla="*/ 889000 w 962025"/>
              <a:gd name="connsiteY1" fmla="*/ 879475 h 1244600"/>
              <a:gd name="connsiteX2" fmla="*/ 806450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06450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20725 w 962025"/>
              <a:gd name="connsiteY3" fmla="*/ 63500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20725 w 962025"/>
              <a:gd name="connsiteY3" fmla="*/ 63500 h 1244600"/>
              <a:gd name="connsiteX4" fmla="*/ 628650 w 962025"/>
              <a:gd name="connsiteY4" fmla="*/ 9525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62025" h="1244600">
                <a:moveTo>
                  <a:pt x="962025" y="1244600"/>
                </a:moveTo>
                <a:lnTo>
                  <a:pt x="914400" y="879475"/>
                </a:lnTo>
                <a:lnTo>
                  <a:pt x="815975" y="431800"/>
                </a:lnTo>
                <a:lnTo>
                  <a:pt x="720725" y="63500"/>
                </a:lnTo>
                <a:lnTo>
                  <a:pt x="628650" y="9525"/>
                </a:lnTo>
                <a:lnTo>
                  <a:pt x="0" y="0"/>
                </a:lnTo>
                <a:lnTo>
                  <a:pt x="73025" y="355600"/>
                </a:lnTo>
                <a:lnTo>
                  <a:pt x="0" y="444500"/>
                </a:lnTo>
                <a:lnTo>
                  <a:pt x="9525" y="511175"/>
                </a:lnTo>
                <a:lnTo>
                  <a:pt x="228600" y="495300"/>
                </a:lnTo>
                <a:lnTo>
                  <a:pt x="422275" y="638175"/>
                </a:lnTo>
                <a:lnTo>
                  <a:pt x="552450" y="923925"/>
                </a:lnTo>
                <a:lnTo>
                  <a:pt x="539750" y="1057275"/>
                </a:lnTo>
                <a:lnTo>
                  <a:pt x="666750" y="1162050"/>
                </a:lnTo>
                <a:lnTo>
                  <a:pt x="666750" y="1219200"/>
                </a:lnTo>
                <a:lnTo>
                  <a:pt x="962025" y="124460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8" name="Rectangle à coins arrondis 17"/>
          <p:cNvSpPr/>
          <p:nvPr/>
        </p:nvSpPr>
        <p:spPr bwMode="auto">
          <a:xfrm>
            <a:off x="3262603" y="2758572"/>
            <a:ext cx="1274810" cy="48906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CHU Lyon-Sud Jules </a:t>
            </a:r>
            <a:r>
              <a:rPr lang="fr-FR" sz="1200" b="1" dirty="0" err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Courmont</a:t>
            </a:r>
            <a:endParaRPr lang="fr-FR" sz="12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7349128" y="3897210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Pharmacie Centrale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20" name="Forme libre 19"/>
          <p:cNvSpPr/>
          <p:nvPr/>
        </p:nvSpPr>
        <p:spPr bwMode="auto">
          <a:xfrm rot="16200000">
            <a:off x="3206233" y="4446117"/>
            <a:ext cx="638560" cy="703883"/>
          </a:xfrm>
          <a:custGeom>
            <a:avLst/>
            <a:gdLst>
              <a:gd name="connsiteX0" fmla="*/ 100877 w 465335"/>
              <a:gd name="connsiteY0" fmla="*/ 32541 h 488114"/>
              <a:gd name="connsiteX1" fmla="*/ 465335 w 465335"/>
              <a:gd name="connsiteY1" fmla="*/ 0 h 488114"/>
              <a:gd name="connsiteX2" fmla="*/ 302631 w 465335"/>
              <a:gd name="connsiteY2" fmla="*/ 488114 h 488114"/>
              <a:gd name="connsiteX3" fmla="*/ 0 w 465335"/>
              <a:gd name="connsiteY3" fmla="*/ 387237 h 488114"/>
              <a:gd name="connsiteX4" fmla="*/ 100877 w 465335"/>
              <a:gd name="connsiteY4" fmla="*/ 32541 h 488114"/>
              <a:gd name="connsiteX0" fmla="*/ 100877 w 439935"/>
              <a:gd name="connsiteY0" fmla="*/ 29366 h 484939"/>
              <a:gd name="connsiteX1" fmla="*/ 439935 w 439935"/>
              <a:gd name="connsiteY1" fmla="*/ 0 h 484939"/>
              <a:gd name="connsiteX2" fmla="*/ 302631 w 439935"/>
              <a:gd name="connsiteY2" fmla="*/ 484939 h 484939"/>
              <a:gd name="connsiteX3" fmla="*/ 0 w 439935"/>
              <a:gd name="connsiteY3" fmla="*/ 384062 h 484939"/>
              <a:gd name="connsiteX4" fmla="*/ 100877 w 439935"/>
              <a:gd name="connsiteY4" fmla="*/ 29366 h 48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9935" h="484939">
                <a:moveTo>
                  <a:pt x="100877" y="29366"/>
                </a:moveTo>
                <a:lnTo>
                  <a:pt x="439935" y="0"/>
                </a:lnTo>
                <a:lnTo>
                  <a:pt x="302631" y="484939"/>
                </a:lnTo>
                <a:lnTo>
                  <a:pt x="0" y="384062"/>
                </a:lnTo>
                <a:lnTo>
                  <a:pt x="100877" y="29366"/>
                </a:lnTo>
                <a:close/>
              </a:path>
            </a:pathLst>
          </a:custGeom>
          <a:solidFill>
            <a:srgbClr val="285E90">
              <a:alpha val="50000"/>
            </a:srgbClr>
          </a:solidFill>
          <a:ln w="19050" cap="flat" cmpd="sng" algn="ctr">
            <a:solidFill>
              <a:srgbClr val="0070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Forme libre 20"/>
          <p:cNvSpPr/>
          <p:nvPr/>
        </p:nvSpPr>
        <p:spPr bwMode="auto">
          <a:xfrm rot="16200000">
            <a:off x="3462195" y="4344120"/>
            <a:ext cx="969626" cy="1587217"/>
          </a:xfrm>
          <a:custGeom>
            <a:avLst/>
            <a:gdLst>
              <a:gd name="connsiteX0" fmla="*/ 111125 w 774700"/>
              <a:gd name="connsiteY0" fmla="*/ 76200 h 1162050"/>
              <a:gd name="connsiteX1" fmla="*/ 774700 w 774700"/>
              <a:gd name="connsiteY1" fmla="*/ 0 h 1162050"/>
              <a:gd name="connsiteX2" fmla="*/ 581025 w 774700"/>
              <a:gd name="connsiteY2" fmla="*/ 723900 h 1162050"/>
              <a:gd name="connsiteX3" fmla="*/ 581025 w 774700"/>
              <a:gd name="connsiteY3" fmla="*/ 850900 h 1162050"/>
              <a:gd name="connsiteX4" fmla="*/ 609600 w 774700"/>
              <a:gd name="connsiteY4" fmla="*/ 942975 h 1162050"/>
              <a:gd name="connsiteX5" fmla="*/ 654050 w 774700"/>
              <a:gd name="connsiteY5" fmla="*/ 1019175 h 1162050"/>
              <a:gd name="connsiteX6" fmla="*/ 349250 w 774700"/>
              <a:gd name="connsiteY6" fmla="*/ 1162050 h 1162050"/>
              <a:gd name="connsiteX7" fmla="*/ 222250 w 774700"/>
              <a:gd name="connsiteY7" fmla="*/ 1143000 h 1162050"/>
              <a:gd name="connsiteX8" fmla="*/ 0 w 774700"/>
              <a:gd name="connsiteY8" fmla="*/ 698500 h 1162050"/>
              <a:gd name="connsiteX9" fmla="*/ 111125 w 774700"/>
              <a:gd name="connsiteY9" fmla="*/ 76200 h 1162050"/>
              <a:gd name="connsiteX0" fmla="*/ 111125 w 815975"/>
              <a:gd name="connsiteY0" fmla="*/ 95250 h 1181100"/>
              <a:gd name="connsiteX1" fmla="*/ 815975 w 815975"/>
              <a:gd name="connsiteY1" fmla="*/ 0 h 1181100"/>
              <a:gd name="connsiteX2" fmla="*/ 581025 w 815975"/>
              <a:gd name="connsiteY2" fmla="*/ 742950 h 1181100"/>
              <a:gd name="connsiteX3" fmla="*/ 581025 w 815975"/>
              <a:gd name="connsiteY3" fmla="*/ 869950 h 1181100"/>
              <a:gd name="connsiteX4" fmla="*/ 609600 w 815975"/>
              <a:gd name="connsiteY4" fmla="*/ 962025 h 1181100"/>
              <a:gd name="connsiteX5" fmla="*/ 654050 w 815975"/>
              <a:gd name="connsiteY5" fmla="*/ 1038225 h 1181100"/>
              <a:gd name="connsiteX6" fmla="*/ 349250 w 815975"/>
              <a:gd name="connsiteY6" fmla="*/ 1181100 h 1181100"/>
              <a:gd name="connsiteX7" fmla="*/ 222250 w 815975"/>
              <a:gd name="connsiteY7" fmla="*/ 1162050 h 1181100"/>
              <a:gd name="connsiteX8" fmla="*/ 0 w 815975"/>
              <a:gd name="connsiteY8" fmla="*/ 717550 h 1181100"/>
              <a:gd name="connsiteX9" fmla="*/ 111125 w 815975"/>
              <a:gd name="connsiteY9" fmla="*/ 95250 h 1181100"/>
              <a:gd name="connsiteX0" fmla="*/ 152400 w 815975"/>
              <a:gd name="connsiteY0" fmla="*/ 53975 h 1181100"/>
              <a:gd name="connsiteX1" fmla="*/ 815975 w 815975"/>
              <a:gd name="connsiteY1" fmla="*/ 0 h 1181100"/>
              <a:gd name="connsiteX2" fmla="*/ 581025 w 815975"/>
              <a:gd name="connsiteY2" fmla="*/ 742950 h 1181100"/>
              <a:gd name="connsiteX3" fmla="*/ 581025 w 815975"/>
              <a:gd name="connsiteY3" fmla="*/ 869950 h 1181100"/>
              <a:gd name="connsiteX4" fmla="*/ 609600 w 815975"/>
              <a:gd name="connsiteY4" fmla="*/ 962025 h 1181100"/>
              <a:gd name="connsiteX5" fmla="*/ 654050 w 815975"/>
              <a:gd name="connsiteY5" fmla="*/ 1038225 h 1181100"/>
              <a:gd name="connsiteX6" fmla="*/ 349250 w 815975"/>
              <a:gd name="connsiteY6" fmla="*/ 1181100 h 1181100"/>
              <a:gd name="connsiteX7" fmla="*/ 222250 w 815975"/>
              <a:gd name="connsiteY7" fmla="*/ 1162050 h 1181100"/>
              <a:gd name="connsiteX8" fmla="*/ 0 w 815975"/>
              <a:gd name="connsiteY8" fmla="*/ 717550 h 1181100"/>
              <a:gd name="connsiteX9" fmla="*/ 152400 w 815975"/>
              <a:gd name="connsiteY9" fmla="*/ 53975 h 1181100"/>
              <a:gd name="connsiteX0" fmla="*/ 187325 w 850900"/>
              <a:gd name="connsiteY0" fmla="*/ 53975 h 1181100"/>
              <a:gd name="connsiteX1" fmla="*/ 850900 w 850900"/>
              <a:gd name="connsiteY1" fmla="*/ 0 h 1181100"/>
              <a:gd name="connsiteX2" fmla="*/ 615950 w 850900"/>
              <a:gd name="connsiteY2" fmla="*/ 742950 h 1181100"/>
              <a:gd name="connsiteX3" fmla="*/ 615950 w 850900"/>
              <a:gd name="connsiteY3" fmla="*/ 869950 h 1181100"/>
              <a:gd name="connsiteX4" fmla="*/ 644525 w 850900"/>
              <a:gd name="connsiteY4" fmla="*/ 962025 h 1181100"/>
              <a:gd name="connsiteX5" fmla="*/ 688975 w 850900"/>
              <a:gd name="connsiteY5" fmla="*/ 1038225 h 1181100"/>
              <a:gd name="connsiteX6" fmla="*/ 384175 w 850900"/>
              <a:gd name="connsiteY6" fmla="*/ 1181100 h 1181100"/>
              <a:gd name="connsiteX7" fmla="*/ 257175 w 850900"/>
              <a:gd name="connsiteY7" fmla="*/ 1162050 h 1181100"/>
              <a:gd name="connsiteX8" fmla="*/ 0 w 850900"/>
              <a:gd name="connsiteY8" fmla="*/ 854075 h 1181100"/>
              <a:gd name="connsiteX9" fmla="*/ 187325 w 850900"/>
              <a:gd name="connsiteY9" fmla="*/ 53975 h 1181100"/>
              <a:gd name="connsiteX0" fmla="*/ 187325 w 850900"/>
              <a:gd name="connsiteY0" fmla="*/ 53975 h 1181100"/>
              <a:gd name="connsiteX1" fmla="*/ 850900 w 850900"/>
              <a:gd name="connsiteY1" fmla="*/ 0 h 1181100"/>
              <a:gd name="connsiteX2" fmla="*/ 615950 w 850900"/>
              <a:gd name="connsiteY2" fmla="*/ 742950 h 1181100"/>
              <a:gd name="connsiteX3" fmla="*/ 615950 w 850900"/>
              <a:gd name="connsiteY3" fmla="*/ 869950 h 1181100"/>
              <a:gd name="connsiteX4" fmla="*/ 644525 w 850900"/>
              <a:gd name="connsiteY4" fmla="*/ 962025 h 1181100"/>
              <a:gd name="connsiteX5" fmla="*/ 688975 w 850900"/>
              <a:gd name="connsiteY5" fmla="*/ 1038225 h 1181100"/>
              <a:gd name="connsiteX6" fmla="*/ 384175 w 850900"/>
              <a:gd name="connsiteY6" fmla="*/ 1181100 h 1181100"/>
              <a:gd name="connsiteX7" fmla="*/ 266700 w 850900"/>
              <a:gd name="connsiteY7" fmla="*/ 1127125 h 1181100"/>
              <a:gd name="connsiteX8" fmla="*/ 0 w 850900"/>
              <a:gd name="connsiteY8" fmla="*/ 854075 h 1181100"/>
              <a:gd name="connsiteX9" fmla="*/ 187325 w 850900"/>
              <a:gd name="connsiteY9" fmla="*/ 53975 h 1181100"/>
              <a:gd name="connsiteX0" fmla="*/ 187325 w 850900"/>
              <a:gd name="connsiteY0" fmla="*/ 53975 h 1155700"/>
              <a:gd name="connsiteX1" fmla="*/ 850900 w 850900"/>
              <a:gd name="connsiteY1" fmla="*/ 0 h 1155700"/>
              <a:gd name="connsiteX2" fmla="*/ 615950 w 850900"/>
              <a:gd name="connsiteY2" fmla="*/ 742950 h 1155700"/>
              <a:gd name="connsiteX3" fmla="*/ 615950 w 850900"/>
              <a:gd name="connsiteY3" fmla="*/ 869950 h 1155700"/>
              <a:gd name="connsiteX4" fmla="*/ 644525 w 850900"/>
              <a:gd name="connsiteY4" fmla="*/ 962025 h 1155700"/>
              <a:gd name="connsiteX5" fmla="*/ 688975 w 850900"/>
              <a:gd name="connsiteY5" fmla="*/ 1038225 h 1155700"/>
              <a:gd name="connsiteX6" fmla="*/ 387350 w 850900"/>
              <a:gd name="connsiteY6" fmla="*/ 1155700 h 1155700"/>
              <a:gd name="connsiteX7" fmla="*/ 266700 w 850900"/>
              <a:gd name="connsiteY7" fmla="*/ 1127125 h 1155700"/>
              <a:gd name="connsiteX8" fmla="*/ 0 w 850900"/>
              <a:gd name="connsiteY8" fmla="*/ 854075 h 1155700"/>
              <a:gd name="connsiteX9" fmla="*/ 187325 w 850900"/>
              <a:gd name="connsiteY9" fmla="*/ 53975 h 1155700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44525 w 850900"/>
              <a:gd name="connsiteY4" fmla="*/ 962025 h 1165225"/>
              <a:gd name="connsiteX5" fmla="*/ 6889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44525 w 850900"/>
              <a:gd name="connsiteY4" fmla="*/ 9620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54050 w 850900"/>
              <a:gd name="connsiteY4" fmla="*/ 9493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54050 w 850900"/>
              <a:gd name="connsiteY4" fmla="*/ 9493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54050 w 850900"/>
              <a:gd name="connsiteY4" fmla="*/ 949325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764167 w 850900"/>
              <a:gd name="connsiteY4" fmla="*/ 919867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32149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3988 w 850900"/>
              <a:gd name="connsiteY0" fmla="*/ 116164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3988 w 850900"/>
              <a:gd name="connsiteY9" fmla="*/ 116164 h 1165225"/>
              <a:gd name="connsiteX0" fmla="*/ 153956 w 850900"/>
              <a:gd name="connsiteY0" fmla="*/ 73613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53956 w 850900"/>
              <a:gd name="connsiteY9" fmla="*/ 73613 h 1165225"/>
              <a:gd name="connsiteX0" fmla="*/ 153956 w 847563"/>
              <a:gd name="connsiteY0" fmla="*/ 83432 h 1175044"/>
              <a:gd name="connsiteX1" fmla="*/ 847563 w 847563"/>
              <a:gd name="connsiteY1" fmla="*/ 0 h 1175044"/>
              <a:gd name="connsiteX2" fmla="*/ 625961 w 847563"/>
              <a:gd name="connsiteY2" fmla="*/ 756042 h 1175044"/>
              <a:gd name="connsiteX3" fmla="*/ 632149 w 847563"/>
              <a:gd name="connsiteY3" fmla="*/ 873419 h 1175044"/>
              <a:gd name="connsiteX4" fmla="*/ 670735 w 847563"/>
              <a:gd name="connsiteY4" fmla="*/ 939505 h 1175044"/>
              <a:gd name="connsiteX5" fmla="*/ 701675 w 847563"/>
              <a:gd name="connsiteY5" fmla="*/ 1041498 h 1175044"/>
              <a:gd name="connsiteX6" fmla="*/ 374650 w 847563"/>
              <a:gd name="connsiteY6" fmla="*/ 1175044 h 1175044"/>
              <a:gd name="connsiteX7" fmla="*/ 266700 w 847563"/>
              <a:gd name="connsiteY7" fmla="*/ 1136944 h 1175044"/>
              <a:gd name="connsiteX8" fmla="*/ 0 w 847563"/>
              <a:gd name="connsiteY8" fmla="*/ 863894 h 1175044"/>
              <a:gd name="connsiteX9" fmla="*/ 153956 w 847563"/>
              <a:gd name="connsiteY9" fmla="*/ 83432 h 1175044"/>
              <a:gd name="connsiteX0" fmla="*/ 153956 w 847563"/>
              <a:gd name="connsiteY0" fmla="*/ 83432 h 1175044"/>
              <a:gd name="connsiteX1" fmla="*/ 395361 w 847563"/>
              <a:gd name="connsiteY1" fmla="*/ 48393 h 1175044"/>
              <a:gd name="connsiteX2" fmla="*/ 847563 w 847563"/>
              <a:gd name="connsiteY2" fmla="*/ 0 h 1175044"/>
              <a:gd name="connsiteX3" fmla="*/ 625961 w 847563"/>
              <a:gd name="connsiteY3" fmla="*/ 756042 h 1175044"/>
              <a:gd name="connsiteX4" fmla="*/ 632149 w 847563"/>
              <a:gd name="connsiteY4" fmla="*/ 873419 h 1175044"/>
              <a:gd name="connsiteX5" fmla="*/ 670735 w 847563"/>
              <a:gd name="connsiteY5" fmla="*/ 939505 h 1175044"/>
              <a:gd name="connsiteX6" fmla="*/ 701675 w 847563"/>
              <a:gd name="connsiteY6" fmla="*/ 1041498 h 1175044"/>
              <a:gd name="connsiteX7" fmla="*/ 374650 w 847563"/>
              <a:gd name="connsiteY7" fmla="*/ 1175044 h 1175044"/>
              <a:gd name="connsiteX8" fmla="*/ 266700 w 847563"/>
              <a:gd name="connsiteY8" fmla="*/ 1136944 h 1175044"/>
              <a:gd name="connsiteX9" fmla="*/ 0 w 847563"/>
              <a:gd name="connsiteY9" fmla="*/ 863894 h 1175044"/>
              <a:gd name="connsiteX10" fmla="*/ 153956 w 847563"/>
              <a:gd name="connsiteY10" fmla="*/ 83432 h 1175044"/>
              <a:gd name="connsiteX0" fmla="*/ 153956 w 847563"/>
              <a:gd name="connsiteY0" fmla="*/ 83432 h 1175044"/>
              <a:gd name="connsiteX1" fmla="*/ 469571 w 847563"/>
              <a:gd name="connsiteY1" fmla="*/ 48393 h 1175044"/>
              <a:gd name="connsiteX2" fmla="*/ 847563 w 847563"/>
              <a:gd name="connsiteY2" fmla="*/ 0 h 1175044"/>
              <a:gd name="connsiteX3" fmla="*/ 625961 w 847563"/>
              <a:gd name="connsiteY3" fmla="*/ 756042 h 1175044"/>
              <a:gd name="connsiteX4" fmla="*/ 632149 w 847563"/>
              <a:gd name="connsiteY4" fmla="*/ 873419 h 1175044"/>
              <a:gd name="connsiteX5" fmla="*/ 670735 w 847563"/>
              <a:gd name="connsiteY5" fmla="*/ 939505 h 1175044"/>
              <a:gd name="connsiteX6" fmla="*/ 701675 w 847563"/>
              <a:gd name="connsiteY6" fmla="*/ 1041498 h 1175044"/>
              <a:gd name="connsiteX7" fmla="*/ 374650 w 847563"/>
              <a:gd name="connsiteY7" fmla="*/ 1175044 h 1175044"/>
              <a:gd name="connsiteX8" fmla="*/ 266700 w 847563"/>
              <a:gd name="connsiteY8" fmla="*/ 1136944 h 1175044"/>
              <a:gd name="connsiteX9" fmla="*/ 0 w 847563"/>
              <a:gd name="connsiteY9" fmla="*/ 863894 h 1175044"/>
              <a:gd name="connsiteX10" fmla="*/ 153956 w 847563"/>
              <a:gd name="connsiteY10" fmla="*/ 83432 h 1175044"/>
              <a:gd name="connsiteX0" fmla="*/ 153956 w 701675"/>
              <a:gd name="connsiteY0" fmla="*/ 35039 h 1126651"/>
              <a:gd name="connsiteX1" fmla="*/ 469571 w 701675"/>
              <a:gd name="connsiteY1" fmla="*/ 0 h 1126651"/>
              <a:gd name="connsiteX2" fmla="*/ 346642 w 701675"/>
              <a:gd name="connsiteY2" fmla="*/ 442956 h 1126651"/>
              <a:gd name="connsiteX3" fmla="*/ 625961 w 701675"/>
              <a:gd name="connsiteY3" fmla="*/ 707649 h 1126651"/>
              <a:gd name="connsiteX4" fmla="*/ 632149 w 701675"/>
              <a:gd name="connsiteY4" fmla="*/ 825026 h 1126651"/>
              <a:gd name="connsiteX5" fmla="*/ 670735 w 701675"/>
              <a:gd name="connsiteY5" fmla="*/ 891112 h 1126651"/>
              <a:gd name="connsiteX6" fmla="*/ 701675 w 701675"/>
              <a:gd name="connsiteY6" fmla="*/ 993105 h 1126651"/>
              <a:gd name="connsiteX7" fmla="*/ 374650 w 701675"/>
              <a:gd name="connsiteY7" fmla="*/ 1126651 h 1126651"/>
              <a:gd name="connsiteX8" fmla="*/ 266700 w 701675"/>
              <a:gd name="connsiteY8" fmla="*/ 1088551 h 1126651"/>
              <a:gd name="connsiteX9" fmla="*/ 0 w 701675"/>
              <a:gd name="connsiteY9" fmla="*/ 815501 h 1126651"/>
              <a:gd name="connsiteX10" fmla="*/ 153956 w 701675"/>
              <a:gd name="connsiteY10" fmla="*/ 35039 h 1126651"/>
              <a:gd name="connsiteX0" fmla="*/ 153956 w 701675"/>
              <a:gd name="connsiteY0" fmla="*/ 35039 h 1126651"/>
              <a:gd name="connsiteX1" fmla="*/ 469571 w 701675"/>
              <a:gd name="connsiteY1" fmla="*/ 0 h 1126651"/>
              <a:gd name="connsiteX2" fmla="*/ 346642 w 701675"/>
              <a:gd name="connsiteY2" fmla="*/ 442956 h 1126651"/>
              <a:gd name="connsiteX3" fmla="*/ 675434 w 701675"/>
              <a:gd name="connsiteY3" fmla="*/ 519604 h 1126651"/>
              <a:gd name="connsiteX4" fmla="*/ 632149 w 701675"/>
              <a:gd name="connsiteY4" fmla="*/ 825026 h 1126651"/>
              <a:gd name="connsiteX5" fmla="*/ 670735 w 701675"/>
              <a:gd name="connsiteY5" fmla="*/ 891112 h 1126651"/>
              <a:gd name="connsiteX6" fmla="*/ 701675 w 701675"/>
              <a:gd name="connsiteY6" fmla="*/ 993105 h 1126651"/>
              <a:gd name="connsiteX7" fmla="*/ 374650 w 701675"/>
              <a:gd name="connsiteY7" fmla="*/ 1126651 h 1126651"/>
              <a:gd name="connsiteX8" fmla="*/ 266700 w 701675"/>
              <a:gd name="connsiteY8" fmla="*/ 1088551 h 1126651"/>
              <a:gd name="connsiteX9" fmla="*/ 0 w 701675"/>
              <a:gd name="connsiteY9" fmla="*/ 815501 h 1126651"/>
              <a:gd name="connsiteX10" fmla="*/ 153956 w 701675"/>
              <a:gd name="connsiteY10" fmla="*/ 35039 h 1126651"/>
              <a:gd name="connsiteX0" fmla="*/ 153956 w 701675"/>
              <a:gd name="connsiteY0" fmla="*/ 35039 h 1126651"/>
              <a:gd name="connsiteX1" fmla="*/ 469571 w 701675"/>
              <a:gd name="connsiteY1" fmla="*/ 0 h 1126651"/>
              <a:gd name="connsiteX2" fmla="*/ 346641 w 701675"/>
              <a:gd name="connsiteY2" fmla="*/ 430825 h 1126651"/>
              <a:gd name="connsiteX3" fmla="*/ 675434 w 701675"/>
              <a:gd name="connsiteY3" fmla="*/ 519604 h 1126651"/>
              <a:gd name="connsiteX4" fmla="*/ 632149 w 701675"/>
              <a:gd name="connsiteY4" fmla="*/ 825026 h 1126651"/>
              <a:gd name="connsiteX5" fmla="*/ 670735 w 701675"/>
              <a:gd name="connsiteY5" fmla="*/ 891112 h 1126651"/>
              <a:gd name="connsiteX6" fmla="*/ 701675 w 701675"/>
              <a:gd name="connsiteY6" fmla="*/ 993105 h 1126651"/>
              <a:gd name="connsiteX7" fmla="*/ 374650 w 701675"/>
              <a:gd name="connsiteY7" fmla="*/ 1126651 h 1126651"/>
              <a:gd name="connsiteX8" fmla="*/ 266700 w 701675"/>
              <a:gd name="connsiteY8" fmla="*/ 1088551 h 1126651"/>
              <a:gd name="connsiteX9" fmla="*/ 0 w 701675"/>
              <a:gd name="connsiteY9" fmla="*/ 815501 h 1126651"/>
              <a:gd name="connsiteX10" fmla="*/ 153956 w 701675"/>
              <a:gd name="connsiteY10" fmla="*/ 35039 h 112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1675" h="1126651">
                <a:moveTo>
                  <a:pt x="153956" y="35039"/>
                </a:moveTo>
                <a:lnTo>
                  <a:pt x="469571" y="0"/>
                </a:lnTo>
                <a:lnTo>
                  <a:pt x="346641" y="430825"/>
                </a:lnTo>
                <a:lnTo>
                  <a:pt x="675434" y="519604"/>
                </a:lnTo>
                <a:cubicBezTo>
                  <a:pt x="678609" y="559821"/>
                  <a:pt x="618964" y="768444"/>
                  <a:pt x="632149" y="825026"/>
                </a:cubicBezTo>
                <a:lnTo>
                  <a:pt x="670735" y="891112"/>
                </a:lnTo>
                <a:lnTo>
                  <a:pt x="701675" y="993105"/>
                </a:lnTo>
                <a:lnTo>
                  <a:pt x="374650" y="1126651"/>
                </a:lnTo>
                <a:lnTo>
                  <a:pt x="266700" y="1088551"/>
                </a:lnTo>
                <a:lnTo>
                  <a:pt x="0" y="815501"/>
                </a:lnTo>
                <a:lnTo>
                  <a:pt x="153956" y="35039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335624" y="4472251"/>
            <a:ext cx="743791" cy="452944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P3</a:t>
            </a:r>
            <a:b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400 pl.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grpSp>
        <p:nvGrpSpPr>
          <p:cNvPr id="23" name="Groupe 25"/>
          <p:cNvGrpSpPr/>
          <p:nvPr/>
        </p:nvGrpSpPr>
        <p:grpSpPr>
          <a:xfrm>
            <a:off x="3356236" y="4612615"/>
            <a:ext cx="338554" cy="369332"/>
            <a:chOff x="894860" y="4230196"/>
            <a:chExt cx="338554" cy="369332"/>
          </a:xfrm>
        </p:grpSpPr>
        <p:sp>
          <p:nvSpPr>
            <p:cNvPr id="24" name="Rectangle à coins arrondis 23"/>
            <p:cNvSpPr/>
            <p:nvPr/>
          </p:nvSpPr>
          <p:spPr bwMode="auto">
            <a:xfrm>
              <a:off x="948583" y="4283361"/>
              <a:ext cx="231109" cy="263002"/>
            </a:xfrm>
            <a:prstGeom prst="roundRect">
              <a:avLst/>
            </a:prstGeom>
            <a:solidFill>
              <a:srgbClr val="00206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894860" y="423019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P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e 38"/>
          <p:cNvGrpSpPr/>
          <p:nvPr/>
        </p:nvGrpSpPr>
        <p:grpSpPr>
          <a:xfrm>
            <a:off x="6759647" y="4368416"/>
            <a:ext cx="338554" cy="369332"/>
            <a:chOff x="894860" y="4230196"/>
            <a:chExt cx="338554" cy="369332"/>
          </a:xfrm>
        </p:grpSpPr>
        <p:sp>
          <p:nvSpPr>
            <p:cNvPr id="37" name="Rectangle à coins arrondis 36"/>
            <p:cNvSpPr/>
            <p:nvPr/>
          </p:nvSpPr>
          <p:spPr bwMode="auto">
            <a:xfrm>
              <a:off x="948583" y="4283361"/>
              <a:ext cx="231109" cy="263002"/>
            </a:xfrm>
            <a:prstGeom prst="roundRect">
              <a:avLst/>
            </a:prstGeom>
            <a:solidFill>
              <a:srgbClr val="00206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894860" y="423019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P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Forme libre 38"/>
          <p:cNvSpPr/>
          <p:nvPr/>
        </p:nvSpPr>
        <p:spPr bwMode="auto">
          <a:xfrm rot="16200000">
            <a:off x="4852292" y="4835260"/>
            <a:ext cx="691668" cy="1572392"/>
          </a:xfrm>
          <a:custGeom>
            <a:avLst/>
            <a:gdLst>
              <a:gd name="connsiteX0" fmla="*/ 476250 w 476250"/>
              <a:gd name="connsiteY0" fmla="*/ 1066800 h 1073150"/>
              <a:gd name="connsiteX1" fmla="*/ 285750 w 476250"/>
              <a:gd name="connsiteY1" fmla="*/ 1073150 h 1073150"/>
              <a:gd name="connsiteX2" fmla="*/ 222250 w 476250"/>
              <a:gd name="connsiteY2" fmla="*/ 968375 h 1073150"/>
              <a:gd name="connsiteX3" fmla="*/ 3175 w 476250"/>
              <a:gd name="connsiteY3" fmla="*/ 946150 h 1073150"/>
              <a:gd name="connsiteX4" fmla="*/ 0 w 476250"/>
              <a:gd name="connsiteY4" fmla="*/ 511175 h 1073150"/>
              <a:gd name="connsiteX5" fmla="*/ 146050 w 476250"/>
              <a:gd name="connsiteY5" fmla="*/ 133350 h 1073150"/>
              <a:gd name="connsiteX6" fmla="*/ 238125 w 476250"/>
              <a:gd name="connsiteY6" fmla="*/ 0 h 1073150"/>
              <a:gd name="connsiteX7" fmla="*/ 311150 w 476250"/>
              <a:gd name="connsiteY7" fmla="*/ 117475 h 1073150"/>
              <a:gd name="connsiteX8" fmla="*/ 190500 w 476250"/>
              <a:gd name="connsiteY8" fmla="*/ 184150 h 1073150"/>
              <a:gd name="connsiteX9" fmla="*/ 171450 w 476250"/>
              <a:gd name="connsiteY9" fmla="*/ 733425 h 1073150"/>
              <a:gd name="connsiteX10" fmla="*/ 387350 w 476250"/>
              <a:gd name="connsiteY10" fmla="*/ 739775 h 1073150"/>
              <a:gd name="connsiteX11" fmla="*/ 476250 w 476250"/>
              <a:gd name="connsiteY11" fmla="*/ 1066800 h 1073150"/>
              <a:gd name="connsiteX0" fmla="*/ 476250 w 476250"/>
              <a:gd name="connsiteY0" fmla="*/ 1076325 h 1082675"/>
              <a:gd name="connsiteX1" fmla="*/ 285750 w 476250"/>
              <a:gd name="connsiteY1" fmla="*/ 1082675 h 1082675"/>
              <a:gd name="connsiteX2" fmla="*/ 222250 w 476250"/>
              <a:gd name="connsiteY2" fmla="*/ 977900 h 1082675"/>
              <a:gd name="connsiteX3" fmla="*/ 3175 w 476250"/>
              <a:gd name="connsiteY3" fmla="*/ 955675 h 1082675"/>
              <a:gd name="connsiteX4" fmla="*/ 0 w 476250"/>
              <a:gd name="connsiteY4" fmla="*/ 520700 h 1082675"/>
              <a:gd name="connsiteX5" fmla="*/ 146050 w 476250"/>
              <a:gd name="connsiteY5" fmla="*/ 142875 h 1082675"/>
              <a:gd name="connsiteX6" fmla="*/ 196850 w 476250"/>
              <a:gd name="connsiteY6" fmla="*/ 0 h 1082675"/>
              <a:gd name="connsiteX7" fmla="*/ 311150 w 476250"/>
              <a:gd name="connsiteY7" fmla="*/ 127000 h 1082675"/>
              <a:gd name="connsiteX8" fmla="*/ 190500 w 476250"/>
              <a:gd name="connsiteY8" fmla="*/ 193675 h 1082675"/>
              <a:gd name="connsiteX9" fmla="*/ 171450 w 476250"/>
              <a:gd name="connsiteY9" fmla="*/ 742950 h 1082675"/>
              <a:gd name="connsiteX10" fmla="*/ 387350 w 476250"/>
              <a:gd name="connsiteY10" fmla="*/ 749300 h 1082675"/>
              <a:gd name="connsiteX11" fmla="*/ 476250 w 476250"/>
              <a:gd name="connsiteY11" fmla="*/ 1076325 h 108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6250" h="1082675">
                <a:moveTo>
                  <a:pt x="476250" y="1076325"/>
                </a:moveTo>
                <a:lnTo>
                  <a:pt x="285750" y="1082675"/>
                </a:lnTo>
                <a:lnTo>
                  <a:pt x="222250" y="977900"/>
                </a:lnTo>
                <a:lnTo>
                  <a:pt x="3175" y="955675"/>
                </a:lnTo>
                <a:cubicBezTo>
                  <a:pt x="2117" y="810683"/>
                  <a:pt x="1058" y="665692"/>
                  <a:pt x="0" y="520700"/>
                </a:cubicBezTo>
                <a:lnTo>
                  <a:pt x="146050" y="142875"/>
                </a:lnTo>
                <a:lnTo>
                  <a:pt x="196850" y="0"/>
                </a:lnTo>
                <a:lnTo>
                  <a:pt x="311150" y="127000"/>
                </a:lnTo>
                <a:lnTo>
                  <a:pt x="190500" y="193675"/>
                </a:lnTo>
                <a:lnTo>
                  <a:pt x="171450" y="742950"/>
                </a:lnTo>
                <a:lnTo>
                  <a:pt x="387350" y="749300"/>
                </a:lnTo>
                <a:lnTo>
                  <a:pt x="476250" y="1076325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34" name="Forme libre 33"/>
          <p:cNvSpPr/>
          <p:nvPr/>
        </p:nvSpPr>
        <p:spPr bwMode="auto">
          <a:xfrm rot="16200000">
            <a:off x="4794233" y="5012425"/>
            <a:ext cx="524399" cy="892928"/>
          </a:xfrm>
          <a:custGeom>
            <a:avLst/>
            <a:gdLst>
              <a:gd name="connsiteX0" fmla="*/ 364459 w 364459"/>
              <a:gd name="connsiteY0" fmla="*/ 423032 h 621532"/>
              <a:gd name="connsiteX1" fmla="*/ 133418 w 364459"/>
              <a:gd name="connsiteY1" fmla="*/ 0 h 621532"/>
              <a:gd name="connsiteX2" fmla="*/ 42304 w 364459"/>
              <a:gd name="connsiteY2" fmla="*/ 48811 h 621532"/>
              <a:gd name="connsiteX3" fmla="*/ 19525 w 364459"/>
              <a:gd name="connsiteY3" fmla="*/ 143180 h 621532"/>
              <a:gd name="connsiteX4" fmla="*/ 0 w 364459"/>
              <a:gd name="connsiteY4" fmla="*/ 618277 h 621532"/>
              <a:gd name="connsiteX5" fmla="*/ 205008 w 364459"/>
              <a:gd name="connsiteY5" fmla="*/ 621532 h 621532"/>
              <a:gd name="connsiteX6" fmla="*/ 208262 w 364459"/>
              <a:gd name="connsiteY6" fmla="*/ 423032 h 621532"/>
              <a:gd name="connsiteX7" fmla="*/ 364459 w 364459"/>
              <a:gd name="connsiteY7" fmla="*/ 423032 h 621532"/>
              <a:gd name="connsiteX0" fmla="*/ 364459 w 364459"/>
              <a:gd name="connsiteY0" fmla="*/ 423032 h 621532"/>
              <a:gd name="connsiteX1" fmla="*/ 133418 w 364459"/>
              <a:gd name="connsiteY1" fmla="*/ 0 h 621532"/>
              <a:gd name="connsiteX2" fmla="*/ 42304 w 364459"/>
              <a:gd name="connsiteY2" fmla="*/ 48811 h 621532"/>
              <a:gd name="connsiteX3" fmla="*/ 19525 w 364459"/>
              <a:gd name="connsiteY3" fmla="*/ 143180 h 621532"/>
              <a:gd name="connsiteX4" fmla="*/ 0 w 364459"/>
              <a:gd name="connsiteY4" fmla="*/ 618277 h 621532"/>
              <a:gd name="connsiteX5" fmla="*/ 220883 w 364459"/>
              <a:gd name="connsiteY5" fmla="*/ 621532 h 621532"/>
              <a:gd name="connsiteX6" fmla="*/ 208262 w 364459"/>
              <a:gd name="connsiteY6" fmla="*/ 423032 h 621532"/>
              <a:gd name="connsiteX7" fmla="*/ 364459 w 364459"/>
              <a:gd name="connsiteY7" fmla="*/ 423032 h 621532"/>
              <a:gd name="connsiteX0" fmla="*/ 364459 w 364459"/>
              <a:gd name="connsiteY0" fmla="*/ 423032 h 621532"/>
              <a:gd name="connsiteX1" fmla="*/ 133418 w 364459"/>
              <a:gd name="connsiteY1" fmla="*/ 0 h 621532"/>
              <a:gd name="connsiteX2" fmla="*/ 42304 w 364459"/>
              <a:gd name="connsiteY2" fmla="*/ 48811 h 621532"/>
              <a:gd name="connsiteX3" fmla="*/ 19525 w 364459"/>
              <a:gd name="connsiteY3" fmla="*/ 143180 h 621532"/>
              <a:gd name="connsiteX4" fmla="*/ 0 w 364459"/>
              <a:gd name="connsiteY4" fmla="*/ 618277 h 621532"/>
              <a:gd name="connsiteX5" fmla="*/ 220883 w 364459"/>
              <a:gd name="connsiteY5" fmla="*/ 621532 h 621532"/>
              <a:gd name="connsiteX6" fmla="*/ 224137 w 364459"/>
              <a:gd name="connsiteY6" fmla="*/ 426207 h 621532"/>
              <a:gd name="connsiteX7" fmla="*/ 364459 w 364459"/>
              <a:gd name="connsiteY7" fmla="*/ 423032 h 621532"/>
              <a:gd name="connsiteX0" fmla="*/ 364459 w 364459"/>
              <a:gd name="connsiteY0" fmla="*/ 423032 h 621532"/>
              <a:gd name="connsiteX1" fmla="*/ 133418 w 364459"/>
              <a:gd name="connsiteY1" fmla="*/ 0 h 621532"/>
              <a:gd name="connsiteX2" fmla="*/ 20079 w 364459"/>
              <a:gd name="connsiteY2" fmla="*/ 83736 h 621532"/>
              <a:gd name="connsiteX3" fmla="*/ 19525 w 364459"/>
              <a:gd name="connsiteY3" fmla="*/ 143180 h 621532"/>
              <a:gd name="connsiteX4" fmla="*/ 0 w 364459"/>
              <a:gd name="connsiteY4" fmla="*/ 618277 h 621532"/>
              <a:gd name="connsiteX5" fmla="*/ 220883 w 364459"/>
              <a:gd name="connsiteY5" fmla="*/ 621532 h 621532"/>
              <a:gd name="connsiteX6" fmla="*/ 224137 w 364459"/>
              <a:gd name="connsiteY6" fmla="*/ 426207 h 621532"/>
              <a:gd name="connsiteX7" fmla="*/ 364459 w 364459"/>
              <a:gd name="connsiteY7" fmla="*/ 423032 h 621532"/>
              <a:gd name="connsiteX0" fmla="*/ 364459 w 364459"/>
              <a:gd name="connsiteY0" fmla="*/ 416682 h 615182"/>
              <a:gd name="connsiteX1" fmla="*/ 133418 w 364459"/>
              <a:gd name="connsiteY1" fmla="*/ 0 h 615182"/>
              <a:gd name="connsiteX2" fmla="*/ 20079 w 364459"/>
              <a:gd name="connsiteY2" fmla="*/ 77386 h 615182"/>
              <a:gd name="connsiteX3" fmla="*/ 19525 w 364459"/>
              <a:gd name="connsiteY3" fmla="*/ 136830 h 615182"/>
              <a:gd name="connsiteX4" fmla="*/ 0 w 364459"/>
              <a:gd name="connsiteY4" fmla="*/ 611927 h 615182"/>
              <a:gd name="connsiteX5" fmla="*/ 220883 w 364459"/>
              <a:gd name="connsiteY5" fmla="*/ 615182 h 615182"/>
              <a:gd name="connsiteX6" fmla="*/ 224137 w 364459"/>
              <a:gd name="connsiteY6" fmla="*/ 419857 h 615182"/>
              <a:gd name="connsiteX7" fmla="*/ 364459 w 364459"/>
              <a:gd name="connsiteY7" fmla="*/ 416682 h 615182"/>
              <a:gd name="connsiteX0" fmla="*/ 364459 w 364459"/>
              <a:gd name="connsiteY0" fmla="*/ 416682 h 615182"/>
              <a:gd name="connsiteX1" fmla="*/ 133418 w 364459"/>
              <a:gd name="connsiteY1" fmla="*/ 0 h 615182"/>
              <a:gd name="connsiteX2" fmla="*/ 10554 w 364459"/>
              <a:gd name="connsiteY2" fmla="*/ 74211 h 615182"/>
              <a:gd name="connsiteX3" fmla="*/ 19525 w 364459"/>
              <a:gd name="connsiteY3" fmla="*/ 136830 h 615182"/>
              <a:gd name="connsiteX4" fmla="*/ 0 w 364459"/>
              <a:gd name="connsiteY4" fmla="*/ 611927 h 615182"/>
              <a:gd name="connsiteX5" fmla="*/ 220883 w 364459"/>
              <a:gd name="connsiteY5" fmla="*/ 615182 h 615182"/>
              <a:gd name="connsiteX6" fmla="*/ 224137 w 364459"/>
              <a:gd name="connsiteY6" fmla="*/ 419857 h 615182"/>
              <a:gd name="connsiteX7" fmla="*/ 364459 w 364459"/>
              <a:gd name="connsiteY7" fmla="*/ 416682 h 615182"/>
              <a:gd name="connsiteX0" fmla="*/ 361284 w 361284"/>
              <a:gd name="connsiteY0" fmla="*/ 413507 h 615182"/>
              <a:gd name="connsiteX1" fmla="*/ 133418 w 361284"/>
              <a:gd name="connsiteY1" fmla="*/ 0 h 615182"/>
              <a:gd name="connsiteX2" fmla="*/ 10554 w 361284"/>
              <a:gd name="connsiteY2" fmla="*/ 74211 h 615182"/>
              <a:gd name="connsiteX3" fmla="*/ 19525 w 361284"/>
              <a:gd name="connsiteY3" fmla="*/ 136830 h 615182"/>
              <a:gd name="connsiteX4" fmla="*/ 0 w 361284"/>
              <a:gd name="connsiteY4" fmla="*/ 611927 h 615182"/>
              <a:gd name="connsiteX5" fmla="*/ 220883 w 361284"/>
              <a:gd name="connsiteY5" fmla="*/ 615182 h 615182"/>
              <a:gd name="connsiteX6" fmla="*/ 224137 w 361284"/>
              <a:gd name="connsiteY6" fmla="*/ 419857 h 615182"/>
              <a:gd name="connsiteX7" fmla="*/ 361284 w 361284"/>
              <a:gd name="connsiteY7" fmla="*/ 413507 h 615182"/>
              <a:gd name="connsiteX0" fmla="*/ 350733 w 350733"/>
              <a:gd name="connsiteY0" fmla="*/ 413507 h 618277"/>
              <a:gd name="connsiteX1" fmla="*/ 122867 w 350733"/>
              <a:gd name="connsiteY1" fmla="*/ 0 h 618277"/>
              <a:gd name="connsiteX2" fmla="*/ 3 w 350733"/>
              <a:gd name="connsiteY2" fmla="*/ 74211 h 618277"/>
              <a:gd name="connsiteX3" fmla="*/ 8974 w 350733"/>
              <a:gd name="connsiteY3" fmla="*/ 136830 h 618277"/>
              <a:gd name="connsiteX4" fmla="*/ 56124 w 350733"/>
              <a:gd name="connsiteY4" fmla="*/ 618277 h 618277"/>
              <a:gd name="connsiteX5" fmla="*/ 210332 w 350733"/>
              <a:gd name="connsiteY5" fmla="*/ 615182 h 618277"/>
              <a:gd name="connsiteX6" fmla="*/ 213586 w 350733"/>
              <a:gd name="connsiteY6" fmla="*/ 419857 h 618277"/>
              <a:gd name="connsiteX7" fmla="*/ 350733 w 350733"/>
              <a:gd name="connsiteY7" fmla="*/ 413507 h 618277"/>
              <a:gd name="connsiteX0" fmla="*/ 361284 w 361284"/>
              <a:gd name="connsiteY0" fmla="*/ 413507 h 618277"/>
              <a:gd name="connsiteX1" fmla="*/ 133418 w 361284"/>
              <a:gd name="connsiteY1" fmla="*/ 0 h 618277"/>
              <a:gd name="connsiteX2" fmla="*/ 10554 w 361284"/>
              <a:gd name="connsiteY2" fmla="*/ 74211 h 618277"/>
              <a:gd name="connsiteX3" fmla="*/ 19525 w 361284"/>
              <a:gd name="connsiteY3" fmla="*/ 136830 h 618277"/>
              <a:gd name="connsiteX4" fmla="*/ 0 w 361284"/>
              <a:gd name="connsiteY4" fmla="*/ 618277 h 618277"/>
              <a:gd name="connsiteX5" fmla="*/ 220883 w 361284"/>
              <a:gd name="connsiteY5" fmla="*/ 615182 h 618277"/>
              <a:gd name="connsiteX6" fmla="*/ 224137 w 361284"/>
              <a:gd name="connsiteY6" fmla="*/ 419857 h 618277"/>
              <a:gd name="connsiteX7" fmla="*/ 361284 w 361284"/>
              <a:gd name="connsiteY7" fmla="*/ 413507 h 618277"/>
              <a:gd name="connsiteX0" fmla="*/ 361284 w 361284"/>
              <a:gd name="connsiteY0" fmla="*/ 413507 h 618277"/>
              <a:gd name="connsiteX1" fmla="*/ 133418 w 361284"/>
              <a:gd name="connsiteY1" fmla="*/ 0 h 618277"/>
              <a:gd name="connsiteX2" fmla="*/ 20079 w 361284"/>
              <a:gd name="connsiteY2" fmla="*/ 74211 h 618277"/>
              <a:gd name="connsiteX3" fmla="*/ 19525 w 361284"/>
              <a:gd name="connsiteY3" fmla="*/ 136830 h 618277"/>
              <a:gd name="connsiteX4" fmla="*/ 0 w 361284"/>
              <a:gd name="connsiteY4" fmla="*/ 618277 h 618277"/>
              <a:gd name="connsiteX5" fmla="*/ 220883 w 361284"/>
              <a:gd name="connsiteY5" fmla="*/ 615182 h 618277"/>
              <a:gd name="connsiteX6" fmla="*/ 224137 w 361284"/>
              <a:gd name="connsiteY6" fmla="*/ 419857 h 618277"/>
              <a:gd name="connsiteX7" fmla="*/ 361284 w 361284"/>
              <a:gd name="connsiteY7" fmla="*/ 413507 h 618277"/>
              <a:gd name="connsiteX0" fmla="*/ 361284 w 361284"/>
              <a:gd name="connsiteY0" fmla="*/ 413507 h 618277"/>
              <a:gd name="connsiteX1" fmla="*/ 133418 w 361284"/>
              <a:gd name="connsiteY1" fmla="*/ 0 h 618277"/>
              <a:gd name="connsiteX2" fmla="*/ 12171 w 361284"/>
              <a:gd name="connsiteY2" fmla="*/ 66305 h 618277"/>
              <a:gd name="connsiteX3" fmla="*/ 19525 w 361284"/>
              <a:gd name="connsiteY3" fmla="*/ 136830 h 618277"/>
              <a:gd name="connsiteX4" fmla="*/ 0 w 361284"/>
              <a:gd name="connsiteY4" fmla="*/ 618277 h 618277"/>
              <a:gd name="connsiteX5" fmla="*/ 220883 w 361284"/>
              <a:gd name="connsiteY5" fmla="*/ 615182 h 618277"/>
              <a:gd name="connsiteX6" fmla="*/ 224137 w 361284"/>
              <a:gd name="connsiteY6" fmla="*/ 419857 h 618277"/>
              <a:gd name="connsiteX7" fmla="*/ 361284 w 361284"/>
              <a:gd name="connsiteY7" fmla="*/ 413507 h 618277"/>
              <a:gd name="connsiteX0" fmla="*/ 361284 w 361284"/>
              <a:gd name="connsiteY0" fmla="*/ 413507 h 615182"/>
              <a:gd name="connsiteX1" fmla="*/ 133418 w 361284"/>
              <a:gd name="connsiteY1" fmla="*/ 0 h 615182"/>
              <a:gd name="connsiteX2" fmla="*/ 12171 w 361284"/>
              <a:gd name="connsiteY2" fmla="*/ 66305 h 615182"/>
              <a:gd name="connsiteX3" fmla="*/ 19525 w 361284"/>
              <a:gd name="connsiteY3" fmla="*/ 136830 h 615182"/>
              <a:gd name="connsiteX4" fmla="*/ 0 w 361284"/>
              <a:gd name="connsiteY4" fmla="*/ 607736 h 615182"/>
              <a:gd name="connsiteX5" fmla="*/ 220883 w 361284"/>
              <a:gd name="connsiteY5" fmla="*/ 615182 h 615182"/>
              <a:gd name="connsiteX6" fmla="*/ 224137 w 361284"/>
              <a:gd name="connsiteY6" fmla="*/ 419857 h 615182"/>
              <a:gd name="connsiteX7" fmla="*/ 361284 w 361284"/>
              <a:gd name="connsiteY7" fmla="*/ 413507 h 615182"/>
              <a:gd name="connsiteX0" fmla="*/ 361284 w 361284"/>
              <a:gd name="connsiteY0" fmla="*/ 413507 h 615182"/>
              <a:gd name="connsiteX1" fmla="*/ 133418 w 361284"/>
              <a:gd name="connsiteY1" fmla="*/ 0 h 615182"/>
              <a:gd name="connsiteX2" fmla="*/ 20078 w 361284"/>
              <a:gd name="connsiteY2" fmla="*/ 61035 h 615182"/>
              <a:gd name="connsiteX3" fmla="*/ 19525 w 361284"/>
              <a:gd name="connsiteY3" fmla="*/ 136830 h 615182"/>
              <a:gd name="connsiteX4" fmla="*/ 0 w 361284"/>
              <a:gd name="connsiteY4" fmla="*/ 607736 h 615182"/>
              <a:gd name="connsiteX5" fmla="*/ 220883 w 361284"/>
              <a:gd name="connsiteY5" fmla="*/ 615182 h 615182"/>
              <a:gd name="connsiteX6" fmla="*/ 224137 w 361284"/>
              <a:gd name="connsiteY6" fmla="*/ 419857 h 615182"/>
              <a:gd name="connsiteX7" fmla="*/ 361284 w 361284"/>
              <a:gd name="connsiteY7" fmla="*/ 413507 h 615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284" h="615182">
                <a:moveTo>
                  <a:pt x="361284" y="413507"/>
                </a:moveTo>
                <a:lnTo>
                  <a:pt x="133418" y="0"/>
                </a:lnTo>
                <a:cubicBezTo>
                  <a:pt x="95638" y="24737"/>
                  <a:pt x="57858" y="36298"/>
                  <a:pt x="20078" y="61035"/>
                </a:cubicBezTo>
                <a:cubicBezTo>
                  <a:pt x="19893" y="80850"/>
                  <a:pt x="19710" y="117015"/>
                  <a:pt x="19525" y="136830"/>
                </a:cubicBezTo>
                <a:lnTo>
                  <a:pt x="0" y="607736"/>
                </a:lnTo>
                <a:lnTo>
                  <a:pt x="220883" y="615182"/>
                </a:lnTo>
                <a:cubicBezTo>
                  <a:pt x="221968" y="549015"/>
                  <a:pt x="223052" y="486024"/>
                  <a:pt x="224137" y="419857"/>
                </a:cubicBezTo>
                <a:lnTo>
                  <a:pt x="361284" y="413507"/>
                </a:lnTo>
                <a:close/>
              </a:path>
            </a:pathLst>
          </a:custGeom>
          <a:solidFill>
            <a:srgbClr val="285E90">
              <a:alpha val="50000"/>
            </a:srgbClr>
          </a:solidFill>
          <a:ln w="19050" cap="flat" cmpd="sng" algn="ctr">
            <a:solidFill>
              <a:srgbClr val="0070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grpSp>
        <p:nvGrpSpPr>
          <p:cNvPr id="26" name="Groupe 35"/>
          <p:cNvGrpSpPr/>
          <p:nvPr/>
        </p:nvGrpSpPr>
        <p:grpSpPr>
          <a:xfrm>
            <a:off x="4888970" y="5316263"/>
            <a:ext cx="338554" cy="369332"/>
            <a:chOff x="894860" y="4230196"/>
            <a:chExt cx="338554" cy="369332"/>
          </a:xfrm>
        </p:grpSpPr>
        <p:sp>
          <p:nvSpPr>
            <p:cNvPr id="27" name="Rectangle à coins arrondis 26"/>
            <p:cNvSpPr/>
            <p:nvPr/>
          </p:nvSpPr>
          <p:spPr bwMode="auto">
            <a:xfrm>
              <a:off x="948583" y="4283361"/>
              <a:ext cx="231109" cy="263002"/>
            </a:xfrm>
            <a:prstGeom prst="roundRect">
              <a:avLst/>
            </a:prstGeom>
            <a:solidFill>
              <a:srgbClr val="00206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894860" y="423019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P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ZoneTexte 32"/>
          <p:cNvSpPr txBox="1"/>
          <p:nvPr/>
        </p:nvSpPr>
        <p:spPr>
          <a:xfrm>
            <a:off x="3752916" y="5030527"/>
            <a:ext cx="775277" cy="411257"/>
          </a:xfrm>
          <a:prstGeom prst="rect">
            <a:avLst/>
          </a:prstGeom>
          <a:noFill/>
          <a:ln w="19050"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285 pl. </a:t>
            </a: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supprimées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6132675" y="4981947"/>
            <a:ext cx="880145" cy="595923"/>
          </a:xfrm>
          <a:prstGeom prst="rect">
            <a:avLst/>
          </a:prstGeom>
          <a:solidFill>
            <a:srgbClr val="285E90">
              <a:alpha val="50000"/>
            </a:srgbClr>
          </a:solidFill>
          <a:ln w="19050">
            <a:solidFill>
              <a:srgbClr val="285E9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fr-FR" sz="1200" b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130+170</a:t>
            </a:r>
            <a:br>
              <a:rPr lang="fr-FR" sz="1200" b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sz="1200" b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= </a:t>
            </a:r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300 pl. </a:t>
            </a: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reconstituées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cxnSp>
        <p:nvCxnSpPr>
          <p:cNvPr id="3" name="Connecteur droit 2"/>
          <p:cNvCxnSpPr>
            <a:stCxn id="40" idx="1"/>
          </p:cNvCxnSpPr>
          <p:nvPr/>
        </p:nvCxnSpPr>
        <p:spPr bwMode="auto">
          <a:xfrm flipH="1">
            <a:off x="5335624" y="5279909"/>
            <a:ext cx="797051" cy="255652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41" name="Connecteur droit 40"/>
          <p:cNvCxnSpPr>
            <a:stCxn id="40" idx="0"/>
          </p:cNvCxnSpPr>
          <p:nvPr/>
        </p:nvCxnSpPr>
        <p:spPr bwMode="auto">
          <a:xfrm flipV="1">
            <a:off x="6572748" y="4570380"/>
            <a:ext cx="101674" cy="411567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0439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8" r="15771" b="9112"/>
          <a:stretch/>
        </p:blipFill>
        <p:spPr>
          <a:xfrm rot="16200000">
            <a:off x="3256414" y="979038"/>
            <a:ext cx="4656505" cy="614965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Forme libre 51"/>
          <p:cNvSpPr/>
          <p:nvPr/>
        </p:nvSpPr>
        <p:spPr bwMode="auto">
          <a:xfrm rot="16200000">
            <a:off x="3462195" y="4344120"/>
            <a:ext cx="969626" cy="1587217"/>
          </a:xfrm>
          <a:custGeom>
            <a:avLst/>
            <a:gdLst>
              <a:gd name="connsiteX0" fmla="*/ 111125 w 774700"/>
              <a:gd name="connsiteY0" fmla="*/ 76200 h 1162050"/>
              <a:gd name="connsiteX1" fmla="*/ 774700 w 774700"/>
              <a:gd name="connsiteY1" fmla="*/ 0 h 1162050"/>
              <a:gd name="connsiteX2" fmla="*/ 581025 w 774700"/>
              <a:gd name="connsiteY2" fmla="*/ 723900 h 1162050"/>
              <a:gd name="connsiteX3" fmla="*/ 581025 w 774700"/>
              <a:gd name="connsiteY3" fmla="*/ 850900 h 1162050"/>
              <a:gd name="connsiteX4" fmla="*/ 609600 w 774700"/>
              <a:gd name="connsiteY4" fmla="*/ 942975 h 1162050"/>
              <a:gd name="connsiteX5" fmla="*/ 654050 w 774700"/>
              <a:gd name="connsiteY5" fmla="*/ 1019175 h 1162050"/>
              <a:gd name="connsiteX6" fmla="*/ 349250 w 774700"/>
              <a:gd name="connsiteY6" fmla="*/ 1162050 h 1162050"/>
              <a:gd name="connsiteX7" fmla="*/ 222250 w 774700"/>
              <a:gd name="connsiteY7" fmla="*/ 1143000 h 1162050"/>
              <a:gd name="connsiteX8" fmla="*/ 0 w 774700"/>
              <a:gd name="connsiteY8" fmla="*/ 698500 h 1162050"/>
              <a:gd name="connsiteX9" fmla="*/ 111125 w 774700"/>
              <a:gd name="connsiteY9" fmla="*/ 76200 h 1162050"/>
              <a:gd name="connsiteX0" fmla="*/ 111125 w 815975"/>
              <a:gd name="connsiteY0" fmla="*/ 95250 h 1181100"/>
              <a:gd name="connsiteX1" fmla="*/ 815975 w 815975"/>
              <a:gd name="connsiteY1" fmla="*/ 0 h 1181100"/>
              <a:gd name="connsiteX2" fmla="*/ 581025 w 815975"/>
              <a:gd name="connsiteY2" fmla="*/ 742950 h 1181100"/>
              <a:gd name="connsiteX3" fmla="*/ 581025 w 815975"/>
              <a:gd name="connsiteY3" fmla="*/ 869950 h 1181100"/>
              <a:gd name="connsiteX4" fmla="*/ 609600 w 815975"/>
              <a:gd name="connsiteY4" fmla="*/ 962025 h 1181100"/>
              <a:gd name="connsiteX5" fmla="*/ 654050 w 815975"/>
              <a:gd name="connsiteY5" fmla="*/ 1038225 h 1181100"/>
              <a:gd name="connsiteX6" fmla="*/ 349250 w 815975"/>
              <a:gd name="connsiteY6" fmla="*/ 1181100 h 1181100"/>
              <a:gd name="connsiteX7" fmla="*/ 222250 w 815975"/>
              <a:gd name="connsiteY7" fmla="*/ 1162050 h 1181100"/>
              <a:gd name="connsiteX8" fmla="*/ 0 w 815975"/>
              <a:gd name="connsiteY8" fmla="*/ 717550 h 1181100"/>
              <a:gd name="connsiteX9" fmla="*/ 111125 w 815975"/>
              <a:gd name="connsiteY9" fmla="*/ 95250 h 1181100"/>
              <a:gd name="connsiteX0" fmla="*/ 152400 w 815975"/>
              <a:gd name="connsiteY0" fmla="*/ 53975 h 1181100"/>
              <a:gd name="connsiteX1" fmla="*/ 815975 w 815975"/>
              <a:gd name="connsiteY1" fmla="*/ 0 h 1181100"/>
              <a:gd name="connsiteX2" fmla="*/ 581025 w 815975"/>
              <a:gd name="connsiteY2" fmla="*/ 742950 h 1181100"/>
              <a:gd name="connsiteX3" fmla="*/ 581025 w 815975"/>
              <a:gd name="connsiteY3" fmla="*/ 869950 h 1181100"/>
              <a:gd name="connsiteX4" fmla="*/ 609600 w 815975"/>
              <a:gd name="connsiteY4" fmla="*/ 962025 h 1181100"/>
              <a:gd name="connsiteX5" fmla="*/ 654050 w 815975"/>
              <a:gd name="connsiteY5" fmla="*/ 1038225 h 1181100"/>
              <a:gd name="connsiteX6" fmla="*/ 349250 w 815975"/>
              <a:gd name="connsiteY6" fmla="*/ 1181100 h 1181100"/>
              <a:gd name="connsiteX7" fmla="*/ 222250 w 815975"/>
              <a:gd name="connsiteY7" fmla="*/ 1162050 h 1181100"/>
              <a:gd name="connsiteX8" fmla="*/ 0 w 815975"/>
              <a:gd name="connsiteY8" fmla="*/ 717550 h 1181100"/>
              <a:gd name="connsiteX9" fmla="*/ 152400 w 815975"/>
              <a:gd name="connsiteY9" fmla="*/ 53975 h 1181100"/>
              <a:gd name="connsiteX0" fmla="*/ 187325 w 850900"/>
              <a:gd name="connsiteY0" fmla="*/ 53975 h 1181100"/>
              <a:gd name="connsiteX1" fmla="*/ 850900 w 850900"/>
              <a:gd name="connsiteY1" fmla="*/ 0 h 1181100"/>
              <a:gd name="connsiteX2" fmla="*/ 615950 w 850900"/>
              <a:gd name="connsiteY2" fmla="*/ 742950 h 1181100"/>
              <a:gd name="connsiteX3" fmla="*/ 615950 w 850900"/>
              <a:gd name="connsiteY3" fmla="*/ 869950 h 1181100"/>
              <a:gd name="connsiteX4" fmla="*/ 644525 w 850900"/>
              <a:gd name="connsiteY4" fmla="*/ 962025 h 1181100"/>
              <a:gd name="connsiteX5" fmla="*/ 688975 w 850900"/>
              <a:gd name="connsiteY5" fmla="*/ 1038225 h 1181100"/>
              <a:gd name="connsiteX6" fmla="*/ 384175 w 850900"/>
              <a:gd name="connsiteY6" fmla="*/ 1181100 h 1181100"/>
              <a:gd name="connsiteX7" fmla="*/ 257175 w 850900"/>
              <a:gd name="connsiteY7" fmla="*/ 1162050 h 1181100"/>
              <a:gd name="connsiteX8" fmla="*/ 0 w 850900"/>
              <a:gd name="connsiteY8" fmla="*/ 854075 h 1181100"/>
              <a:gd name="connsiteX9" fmla="*/ 187325 w 850900"/>
              <a:gd name="connsiteY9" fmla="*/ 53975 h 1181100"/>
              <a:gd name="connsiteX0" fmla="*/ 187325 w 850900"/>
              <a:gd name="connsiteY0" fmla="*/ 53975 h 1181100"/>
              <a:gd name="connsiteX1" fmla="*/ 850900 w 850900"/>
              <a:gd name="connsiteY1" fmla="*/ 0 h 1181100"/>
              <a:gd name="connsiteX2" fmla="*/ 615950 w 850900"/>
              <a:gd name="connsiteY2" fmla="*/ 742950 h 1181100"/>
              <a:gd name="connsiteX3" fmla="*/ 615950 w 850900"/>
              <a:gd name="connsiteY3" fmla="*/ 869950 h 1181100"/>
              <a:gd name="connsiteX4" fmla="*/ 644525 w 850900"/>
              <a:gd name="connsiteY4" fmla="*/ 962025 h 1181100"/>
              <a:gd name="connsiteX5" fmla="*/ 688975 w 850900"/>
              <a:gd name="connsiteY5" fmla="*/ 1038225 h 1181100"/>
              <a:gd name="connsiteX6" fmla="*/ 384175 w 850900"/>
              <a:gd name="connsiteY6" fmla="*/ 1181100 h 1181100"/>
              <a:gd name="connsiteX7" fmla="*/ 266700 w 850900"/>
              <a:gd name="connsiteY7" fmla="*/ 1127125 h 1181100"/>
              <a:gd name="connsiteX8" fmla="*/ 0 w 850900"/>
              <a:gd name="connsiteY8" fmla="*/ 854075 h 1181100"/>
              <a:gd name="connsiteX9" fmla="*/ 187325 w 850900"/>
              <a:gd name="connsiteY9" fmla="*/ 53975 h 1181100"/>
              <a:gd name="connsiteX0" fmla="*/ 187325 w 850900"/>
              <a:gd name="connsiteY0" fmla="*/ 53975 h 1155700"/>
              <a:gd name="connsiteX1" fmla="*/ 850900 w 850900"/>
              <a:gd name="connsiteY1" fmla="*/ 0 h 1155700"/>
              <a:gd name="connsiteX2" fmla="*/ 615950 w 850900"/>
              <a:gd name="connsiteY2" fmla="*/ 742950 h 1155700"/>
              <a:gd name="connsiteX3" fmla="*/ 615950 w 850900"/>
              <a:gd name="connsiteY3" fmla="*/ 869950 h 1155700"/>
              <a:gd name="connsiteX4" fmla="*/ 644525 w 850900"/>
              <a:gd name="connsiteY4" fmla="*/ 962025 h 1155700"/>
              <a:gd name="connsiteX5" fmla="*/ 688975 w 850900"/>
              <a:gd name="connsiteY5" fmla="*/ 1038225 h 1155700"/>
              <a:gd name="connsiteX6" fmla="*/ 387350 w 850900"/>
              <a:gd name="connsiteY6" fmla="*/ 1155700 h 1155700"/>
              <a:gd name="connsiteX7" fmla="*/ 266700 w 850900"/>
              <a:gd name="connsiteY7" fmla="*/ 1127125 h 1155700"/>
              <a:gd name="connsiteX8" fmla="*/ 0 w 850900"/>
              <a:gd name="connsiteY8" fmla="*/ 854075 h 1155700"/>
              <a:gd name="connsiteX9" fmla="*/ 187325 w 850900"/>
              <a:gd name="connsiteY9" fmla="*/ 53975 h 1155700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44525 w 850900"/>
              <a:gd name="connsiteY4" fmla="*/ 962025 h 1165225"/>
              <a:gd name="connsiteX5" fmla="*/ 6889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44525 w 850900"/>
              <a:gd name="connsiteY4" fmla="*/ 9620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15950 w 850900"/>
              <a:gd name="connsiteY3" fmla="*/ 869950 h 1165225"/>
              <a:gd name="connsiteX4" fmla="*/ 654050 w 850900"/>
              <a:gd name="connsiteY4" fmla="*/ 9493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54050 w 850900"/>
              <a:gd name="connsiteY4" fmla="*/ 949325 h 1165225"/>
              <a:gd name="connsiteX5" fmla="*/ 701675 w 850900"/>
              <a:gd name="connsiteY5" fmla="*/ 1038225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54050 w 850900"/>
              <a:gd name="connsiteY4" fmla="*/ 949325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764167 w 850900"/>
              <a:gd name="connsiteY4" fmla="*/ 919867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25475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15950 w 850900"/>
              <a:gd name="connsiteY2" fmla="*/ 742950 h 1165225"/>
              <a:gd name="connsiteX3" fmla="*/ 632149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67398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7325 w 850900"/>
              <a:gd name="connsiteY0" fmla="*/ 53975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7325 w 850900"/>
              <a:gd name="connsiteY9" fmla="*/ 53975 h 1165225"/>
              <a:gd name="connsiteX0" fmla="*/ 183988 w 850900"/>
              <a:gd name="connsiteY0" fmla="*/ 116164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83988 w 850900"/>
              <a:gd name="connsiteY9" fmla="*/ 116164 h 1165225"/>
              <a:gd name="connsiteX0" fmla="*/ 153956 w 850900"/>
              <a:gd name="connsiteY0" fmla="*/ 73613 h 1165225"/>
              <a:gd name="connsiteX1" fmla="*/ 850900 w 850900"/>
              <a:gd name="connsiteY1" fmla="*/ 0 h 1165225"/>
              <a:gd name="connsiteX2" fmla="*/ 625961 w 850900"/>
              <a:gd name="connsiteY2" fmla="*/ 746223 h 1165225"/>
              <a:gd name="connsiteX3" fmla="*/ 632149 w 850900"/>
              <a:gd name="connsiteY3" fmla="*/ 863600 h 1165225"/>
              <a:gd name="connsiteX4" fmla="*/ 670735 w 850900"/>
              <a:gd name="connsiteY4" fmla="*/ 929686 h 1165225"/>
              <a:gd name="connsiteX5" fmla="*/ 701675 w 850900"/>
              <a:gd name="connsiteY5" fmla="*/ 1031679 h 1165225"/>
              <a:gd name="connsiteX6" fmla="*/ 374650 w 850900"/>
              <a:gd name="connsiteY6" fmla="*/ 1165225 h 1165225"/>
              <a:gd name="connsiteX7" fmla="*/ 266700 w 850900"/>
              <a:gd name="connsiteY7" fmla="*/ 1127125 h 1165225"/>
              <a:gd name="connsiteX8" fmla="*/ 0 w 850900"/>
              <a:gd name="connsiteY8" fmla="*/ 854075 h 1165225"/>
              <a:gd name="connsiteX9" fmla="*/ 153956 w 850900"/>
              <a:gd name="connsiteY9" fmla="*/ 73613 h 1165225"/>
              <a:gd name="connsiteX0" fmla="*/ 153956 w 847563"/>
              <a:gd name="connsiteY0" fmla="*/ 83432 h 1175044"/>
              <a:gd name="connsiteX1" fmla="*/ 847563 w 847563"/>
              <a:gd name="connsiteY1" fmla="*/ 0 h 1175044"/>
              <a:gd name="connsiteX2" fmla="*/ 625961 w 847563"/>
              <a:gd name="connsiteY2" fmla="*/ 756042 h 1175044"/>
              <a:gd name="connsiteX3" fmla="*/ 632149 w 847563"/>
              <a:gd name="connsiteY3" fmla="*/ 873419 h 1175044"/>
              <a:gd name="connsiteX4" fmla="*/ 670735 w 847563"/>
              <a:gd name="connsiteY4" fmla="*/ 939505 h 1175044"/>
              <a:gd name="connsiteX5" fmla="*/ 701675 w 847563"/>
              <a:gd name="connsiteY5" fmla="*/ 1041498 h 1175044"/>
              <a:gd name="connsiteX6" fmla="*/ 374650 w 847563"/>
              <a:gd name="connsiteY6" fmla="*/ 1175044 h 1175044"/>
              <a:gd name="connsiteX7" fmla="*/ 266700 w 847563"/>
              <a:gd name="connsiteY7" fmla="*/ 1136944 h 1175044"/>
              <a:gd name="connsiteX8" fmla="*/ 0 w 847563"/>
              <a:gd name="connsiteY8" fmla="*/ 863894 h 1175044"/>
              <a:gd name="connsiteX9" fmla="*/ 153956 w 847563"/>
              <a:gd name="connsiteY9" fmla="*/ 83432 h 1175044"/>
              <a:gd name="connsiteX0" fmla="*/ 153956 w 847563"/>
              <a:gd name="connsiteY0" fmla="*/ 83432 h 1175044"/>
              <a:gd name="connsiteX1" fmla="*/ 395361 w 847563"/>
              <a:gd name="connsiteY1" fmla="*/ 48393 h 1175044"/>
              <a:gd name="connsiteX2" fmla="*/ 847563 w 847563"/>
              <a:gd name="connsiteY2" fmla="*/ 0 h 1175044"/>
              <a:gd name="connsiteX3" fmla="*/ 625961 w 847563"/>
              <a:gd name="connsiteY3" fmla="*/ 756042 h 1175044"/>
              <a:gd name="connsiteX4" fmla="*/ 632149 w 847563"/>
              <a:gd name="connsiteY4" fmla="*/ 873419 h 1175044"/>
              <a:gd name="connsiteX5" fmla="*/ 670735 w 847563"/>
              <a:gd name="connsiteY5" fmla="*/ 939505 h 1175044"/>
              <a:gd name="connsiteX6" fmla="*/ 701675 w 847563"/>
              <a:gd name="connsiteY6" fmla="*/ 1041498 h 1175044"/>
              <a:gd name="connsiteX7" fmla="*/ 374650 w 847563"/>
              <a:gd name="connsiteY7" fmla="*/ 1175044 h 1175044"/>
              <a:gd name="connsiteX8" fmla="*/ 266700 w 847563"/>
              <a:gd name="connsiteY8" fmla="*/ 1136944 h 1175044"/>
              <a:gd name="connsiteX9" fmla="*/ 0 w 847563"/>
              <a:gd name="connsiteY9" fmla="*/ 863894 h 1175044"/>
              <a:gd name="connsiteX10" fmla="*/ 153956 w 847563"/>
              <a:gd name="connsiteY10" fmla="*/ 83432 h 1175044"/>
              <a:gd name="connsiteX0" fmla="*/ 153956 w 847563"/>
              <a:gd name="connsiteY0" fmla="*/ 83432 h 1175044"/>
              <a:gd name="connsiteX1" fmla="*/ 469571 w 847563"/>
              <a:gd name="connsiteY1" fmla="*/ 48393 h 1175044"/>
              <a:gd name="connsiteX2" fmla="*/ 847563 w 847563"/>
              <a:gd name="connsiteY2" fmla="*/ 0 h 1175044"/>
              <a:gd name="connsiteX3" fmla="*/ 625961 w 847563"/>
              <a:gd name="connsiteY3" fmla="*/ 756042 h 1175044"/>
              <a:gd name="connsiteX4" fmla="*/ 632149 w 847563"/>
              <a:gd name="connsiteY4" fmla="*/ 873419 h 1175044"/>
              <a:gd name="connsiteX5" fmla="*/ 670735 w 847563"/>
              <a:gd name="connsiteY5" fmla="*/ 939505 h 1175044"/>
              <a:gd name="connsiteX6" fmla="*/ 701675 w 847563"/>
              <a:gd name="connsiteY6" fmla="*/ 1041498 h 1175044"/>
              <a:gd name="connsiteX7" fmla="*/ 374650 w 847563"/>
              <a:gd name="connsiteY7" fmla="*/ 1175044 h 1175044"/>
              <a:gd name="connsiteX8" fmla="*/ 266700 w 847563"/>
              <a:gd name="connsiteY8" fmla="*/ 1136944 h 1175044"/>
              <a:gd name="connsiteX9" fmla="*/ 0 w 847563"/>
              <a:gd name="connsiteY9" fmla="*/ 863894 h 1175044"/>
              <a:gd name="connsiteX10" fmla="*/ 153956 w 847563"/>
              <a:gd name="connsiteY10" fmla="*/ 83432 h 1175044"/>
              <a:gd name="connsiteX0" fmla="*/ 153956 w 701675"/>
              <a:gd name="connsiteY0" fmla="*/ 35039 h 1126651"/>
              <a:gd name="connsiteX1" fmla="*/ 469571 w 701675"/>
              <a:gd name="connsiteY1" fmla="*/ 0 h 1126651"/>
              <a:gd name="connsiteX2" fmla="*/ 346642 w 701675"/>
              <a:gd name="connsiteY2" fmla="*/ 442956 h 1126651"/>
              <a:gd name="connsiteX3" fmla="*/ 625961 w 701675"/>
              <a:gd name="connsiteY3" fmla="*/ 707649 h 1126651"/>
              <a:gd name="connsiteX4" fmla="*/ 632149 w 701675"/>
              <a:gd name="connsiteY4" fmla="*/ 825026 h 1126651"/>
              <a:gd name="connsiteX5" fmla="*/ 670735 w 701675"/>
              <a:gd name="connsiteY5" fmla="*/ 891112 h 1126651"/>
              <a:gd name="connsiteX6" fmla="*/ 701675 w 701675"/>
              <a:gd name="connsiteY6" fmla="*/ 993105 h 1126651"/>
              <a:gd name="connsiteX7" fmla="*/ 374650 w 701675"/>
              <a:gd name="connsiteY7" fmla="*/ 1126651 h 1126651"/>
              <a:gd name="connsiteX8" fmla="*/ 266700 w 701675"/>
              <a:gd name="connsiteY8" fmla="*/ 1088551 h 1126651"/>
              <a:gd name="connsiteX9" fmla="*/ 0 w 701675"/>
              <a:gd name="connsiteY9" fmla="*/ 815501 h 1126651"/>
              <a:gd name="connsiteX10" fmla="*/ 153956 w 701675"/>
              <a:gd name="connsiteY10" fmla="*/ 35039 h 1126651"/>
              <a:gd name="connsiteX0" fmla="*/ 153956 w 701675"/>
              <a:gd name="connsiteY0" fmla="*/ 35039 h 1126651"/>
              <a:gd name="connsiteX1" fmla="*/ 469571 w 701675"/>
              <a:gd name="connsiteY1" fmla="*/ 0 h 1126651"/>
              <a:gd name="connsiteX2" fmla="*/ 346642 w 701675"/>
              <a:gd name="connsiteY2" fmla="*/ 442956 h 1126651"/>
              <a:gd name="connsiteX3" fmla="*/ 675434 w 701675"/>
              <a:gd name="connsiteY3" fmla="*/ 519604 h 1126651"/>
              <a:gd name="connsiteX4" fmla="*/ 632149 w 701675"/>
              <a:gd name="connsiteY4" fmla="*/ 825026 h 1126651"/>
              <a:gd name="connsiteX5" fmla="*/ 670735 w 701675"/>
              <a:gd name="connsiteY5" fmla="*/ 891112 h 1126651"/>
              <a:gd name="connsiteX6" fmla="*/ 701675 w 701675"/>
              <a:gd name="connsiteY6" fmla="*/ 993105 h 1126651"/>
              <a:gd name="connsiteX7" fmla="*/ 374650 w 701675"/>
              <a:gd name="connsiteY7" fmla="*/ 1126651 h 1126651"/>
              <a:gd name="connsiteX8" fmla="*/ 266700 w 701675"/>
              <a:gd name="connsiteY8" fmla="*/ 1088551 h 1126651"/>
              <a:gd name="connsiteX9" fmla="*/ 0 w 701675"/>
              <a:gd name="connsiteY9" fmla="*/ 815501 h 1126651"/>
              <a:gd name="connsiteX10" fmla="*/ 153956 w 701675"/>
              <a:gd name="connsiteY10" fmla="*/ 35039 h 1126651"/>
              <a:gd name="connsiteX0" fmla="*/ 153956 w 701675"/>
              <a:gd name="connsiteY0" fmla="*/ 35039 h 1126651"/>
              <a:gd name="connsiteX1" fmla="*/ 469571 w 701675"/>
              <a:gd name="connsiteY1" fmla="*/ 0 h 1126651"/>
              <a:gd name="connsiteX2" fmla="*/ 346641 w 701675"/>
              <a:gd name="connsiteY2" fmla="*/ 430825 h 1126651"/>
              <a:gd name="connsiteX3" fmla="*/ 675434 w 701675"/>
              <a:gd name="connsiteY3" fmla="*/ 519604 h 1126651"/>
              <a:gd name="connsiteX4" fmla="*/ 632149 w 701675"/>
              <a:gd name="connsiteY4" fmla="*/ 825026 h 1126651"/>
              <a:gd name="connsiteX5" fmla="*/ 670735 w 701675"/>
              <a:gd name="connsiteY5" fmla="*/ 891112 h 1126651"/>
              <a:gd name="connsiteX6" fmla="*/ 701675 w 701675"/>
              <a:gd name="connsiteY6" fmla="*/ 993105 h 1126651"/>
              <a:gd name="connsiteX7" fmla="*/ 374650 w 701675"/>
              <a:gd name="connsiteY7" fmla="*/ 1126651 h 1126651"/>
              <a:gd name="connsiteX8" fmla="*/ 266700 w 701675"/>
              <a:gd name="connsiteY8" fmla="*/ 1088551 h 1126651"/>
              <a:gd name="connsiteX9" fmla="*/ 0 w 701675"/>
              <a:gd name="connsiteY9" fmla="*/ 815501 h 1126651"/>
              <a:gd name="connsiteX10" fmla="*/ 153956 w 701675"/>
              <a:gd name="connsiteY10" fmla="*/ 35039 h 112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1675" h="1126651">
                <a:moveTo>
                  <a:pt x="153956" y="35039"/>
                </a:moveTo>
                <a:lnTo>
                  <a:pt x="469571" y="0"/>
                </a:lnTo>
                <a:lnTo>
                  <a:pt x="346641" y="430825"/>
                </a:lnTo>
                <a:lnTo>
                  <a:pt x="675434" y="519604"/>
                </a:lnTo>
                <a:cubicBezTo>
                  <a:pt x="678609" y="559821"/>
                  <a:pt x="618964" y="768444"/>
                  <a:pt x="632149" y="825026"/>
                </a:cubicBezTo>
                <a:lnTo>
                  <a:pt x="670735" y="891112"/>
                </a:lnTo>
                <a:lnTo>
                  <a:pt x="701675" y="993105"/>
                </a:lnTo>
                <a:lnTo>
                  <a:pt x="374650" y="1126651"/>
                </a:lnTo>
                <a:lnTo>
                  <a:pt x="266700" y="1088551"/>
                </a:lnTo>
                <a:lnTo>
                  <a:pt x="0" y="815501"/>
                </a:lnTo>
                <a:lnTo>
                  <a:pt x="153956" y="35039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Forme libre 24"/>
          <p:cNvSpPr/>
          <p:nvPr/>
        </p:nvSpPr>
        <p:spPr bwMode="auto">
          <a:xfrm rot="16200000">
            <a:off x="4852292" y="4835260"/>
            <a:ext cx="691668" cy="1572392"/>
          </a:xfrm>
          <a:custGeom>
            <a:avLst/>
            <a:gdLst>
              <a:gd name="connsiteX0" fmla="*/ 476250 w 476250"/>
              <a:gd name="connsiteY0" fmla="*/ 1066800 h 1073150"/>
              <a:gd name="connsiteX1" fmla="*/ 285750 w 476250"/>
              <a:gd name="connsiteY1" fmla="*/ 1073150 h 1073150"/>
              <a:gd name="connsiteX2" fmla="*/ 222250 w 476250"/>
              <a:gd name="connsiteY2" fmla="*/ 968375 h 1073150"/>
              <a:gd name="connsiteX3" fmla="*/ 3175 w 476250"/>
              <a:gd name="connsiteY3" fmla="*/ 946150 h 1073150"/>
              <a:gd name="connsiteX4" fmla="*/ 0 w 476250"/>
              <a:gd name="connsiteY4" fmla="*/ 511175 h 1073150"/>
              <a:gd name="connsiteX5" fmla="*/ 146050 w 476250"/>
              <a:gd name="connsiteY5" fmla="*/ 133350 h 1073150"/>
              <a:gd name="connsiteX6" fmla="*/ 238125 w 476250"/>
              <a:gd name="connsiteY6" fmla="*/ 0 h 1073150"/>
              <a:gd name="connsiteX7" fmla="*/ 311150 w 476250"/>
              <a:gd name="connsiteY7" fmla="*/ 117475 h 1073150"/>
              <a:gd name="connsiteX8" fmla="*/ 190500 w 476250"/>
              <a:gd name="connsiteY8" fmla="*/ 184150 h 1073150"/>
              <a:gd name="connsiteX9" fmla="*/ 171450 w 476250"/>
              <a:gd name="connsiteY9" fmla="*/ 733425 h 1073150"/>
              <a:gd name="connsiteX10" fmla="*/ 387350 w 476250"/>
              <a:gd name="connsiteY10" fmla="*/ 739775 h 1073150"/>
              <a:gd name="connsiteX11" fmla="*/ 476250 w 476250"/>
              <a:gd name="connsiteY11" fmla="*/ 1066800 h 1073150"/>
              <a:gd name="connsiteX0" fmla="*/ 476250 w 476250"/>
              <a:gd name="connsiteY0" fmla="*/ 1076325 h 1082675"/>
              <a:gd name="connsiteX1" fmla="*/ 285750 w 476250"/>
              <a:gd name="connsiteY1" fmla="*/ 1082675 h 1082675"/>
              <a:gd name="connsiteX2" fmla="*/ 222250 w 476250"/>
              <a:gd name="connsiteY2" fmla="*/ 977900 h 1082675"/>
              <a:gd name="connsiteX3" fmla="*/ 3175 w 476250"/>
              <a:gd name="connsiteY3" fmla="*/ 955675 h 1082675"/>
              <a:gd name="connsiteX4" fmla="*/ 0 w 476250"/>
              <a:gd name="connsiteY4" fmla="*/ 520700 h 1082675"/>
              <a:gd name="connsiteX5" fmla="*/ 146050 w 476250"/>
              <a:gd name="connsiteY5" fmla="*/ 142875 h 1082675"/>
              <a:gd name="connsiteX6" fmla="*/ 196850 w 476250"/>
              <a:gd name="connsiteY6" fmla="*/ 0 h 1082675"/>
              <a:gd name="connsiteX7" fmla="*/ 311150 w 476250"/>
              <a:gd name="connsiteY7" fmla="*/ 127000 h 1082675"/>
              <a:gd name="connsiteX8" fmla="*/ 190500 w 476250"/>
              <a:gd name="connsiteY8" fmla="*/ 193675 h 1082675"/>
              <a:gd name="connsiteX9" fmla="*/ 171450 w 476250"/>
              <a:gd name="connsiteY9" fmla="*/ 742950 h 1082675"/>
              <a:gd name="connsiteX10" fmla="*/ 387350 w 476250"/>
              <a:gd name="connsiteY10" fmla="*/ 749300 h 1082675"/>
              <a:gd name="connsiteX11" fmla="*/ 476250 w 476250"/>
              <a:gd name="connsiteY11" fmla="*/ 1076325 h 108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6250" h="1082675">
                <a:moveTo>
                  <a:pt x="476250" y="1076325"/>
                </a:moveTo>
                <a:lnTo>
                  <a:pt x="285750" y="1082675"/>
                </a:lnTo>
                <a:lnTo>
                  <a:pt x="222250" y="977900"/>
                </a:lnTo>
                <a:lnTo>
                  <a:pt x="3175" y="955675"/>
                </a:lnTo>
                <a:cubicBezTo>
                  <a:pt x="2117" y="810683"/>
                  <a:pt x="1058" y="665692"/>
                  <a:pt x="0" y="520700"/>
                </a:cubicBezTo>
                <a:lnTo>
                  <a:pt x="146050" y="142875"/>
                </a:lnTo>
                <a:lnTo>
                  <a:pt x="196850" y="0"/>
                </a:lnTo>
                <a:lnTo>
                  <a:pt x="311150" y="127000"/>
                </a:lnTo>
                <a:lnTo>
                  <a:pt x="190500" y="193675"/>
                </a:lnTo>
                <a:lnTo>
                  <a:pt x="171450" y="742950"/>
                </a:lnTo>
                <a:lnTo>
                  <a:pt x="387350" y="749300"/>
                </a:lnTo>
                <a:lnTo>
                  <a:pt x="476250" y="1076325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26" name="Forme libre 25"/>
          <p:cNvSpPr/>
          <p:nvPr/>
        </p:nvSpPr>
        <p:spPr bwMode="auto">
          <a:xfrm rot="16200000">
            <a:off x="6749771" y="2764966"/>
            <a:ext cx="1397170" cy="1807560"/>
          </a:xfrm>
          <a:custGeom>
            <a:avLst/>
            <a:gdLst>
              <a:gd name="connsiteX0" fmla="*/ 914400 w 914400"/>
              <a:gd name="connsiteY0" fmla="*/ 1260475 h 1260475"/>
              <a:gd name="connsiteX1" fmla="*/ 889000 w 914400"/>
              <a:gd name="connsiteY1" fmla="*/ 898525 h 1260475"/>
              <a:gd name="connsiteX2" fmla="*/ 806450 w 914400"/>
              <a:gd name="connsiteY2" fmla="*/ 450850 h 1260475"/>
              <a:gd name="connsiteX3" fmla="*/ 714375 w 914400"/>
              <a:gd name="connsiteY3" fmla="*/ 98425 h 1260475"/>
              <a:gd name="connsiteX4" fmla="*/ 612775 w 914400"/>
              <a:gd name="connsiteY4" fmla="*/ 0 h 1260475"/>
              <a:gd name="connsiteX5" fmla="*/ 0 w 914400"/>
              <a:gd name="connsiteY5" fmla="*/ 19050 h 1260475"/>
              <a:gd name="connsiteX6" fmla="*/ 73025 w 914400"/>
              <a:gd name="connsiteY6" fmla="*/ 374650 h 1260475"/>
              <a:gd name="connsiteX7" fmla="*/ 0 w 914400"/>
              <a:gd name="connsiteY7" fmla="*/ 463550 h 1260475"/>
              <a:gd name="connsiteX8" fmla="*/ 9525 w 914400"/>
              <a:gd name="connsiteY8" fmla="*/ 530225 h 1260475"/>
              <a:gd name="connsiteX9" fmla="*/ 228600 w 914400"/>
              <a:gd name="connsiteY9" fmla="*/ 514350 h 1260475"/>
              <a:gd name="connsiteX10" fmla="*/ 422275 w 914400"/>
              <a:gd name="connsiteY10" fmla="*/ 657225 h 1260475"/>
              <a:gd name="connsiteX11" fmla="*/ 552450 w 914400"/>
              <a:gd name="connsiteY11" fmla="*/ 942975 h 1260475"/>
              <a:gd name="connsiteX12" fmla="*/ 539750 w 914400"/>
              <a:gd name="connsiteY12" fmla="*/ 1076325 h 1260475"/>
              <a:gd name="connsiteX13" fmla="*/ 666750 w 914400"/>
              <a:gd name="connsiteY13" fmla="*/ 1181100 h 1260475"/>
              <a:gd name="connsiteX14" fmla="*/ 666750 w 914400"/>
              <a:gd name="connsiteY14" fmla="*/ 1238250 h 1260475"/>
              <a:gd name="connsiteX15" fmla="*/ 914400 w 914400"/>
              <a:gd name="connsiteY15" fmla="*/ 1260475 h 1260475"/>
              <a:gd name="connsiteX0" fmla="*/ 914400 w 914400"/>
              <a:gd name="connsiteY0" fmla="*/ 1241425 h 1241425"/>
              <a:gd name="connsiteX1" fmla="*/ 889000 w 914400"/>
              <a:gd name="connsiteY1" fmla="*/ 879475 h 1241425"/>
              <a:gd name="connsiteX2" fmla="*/ 806450 w 914400"/>
              <a:gd name="connsiteY2" fmla="*/ 431800 h 1241425"/>
              <a:gd name="connsiteX3" fmla="*/ 714375 w 914400"/>
              <a:gd name="connsiteY3" fmla="*/ 79375 h 1241425"/>
              <a:gd name="connsiteX4" fmla="*/ 631825 w 914400"/>
              <a:gd name="connsiteY4" fmla="*/ 0 h 1241425"/>
              <a:gd name="connsiteX5" fmla="*/ 0 w 914400"/>
              <a:gd name="connsiteY5" fmla="*/ 0 h 1241425"/>
              <a:gd name="connsiteX6" fmla="*/ 73025 w 914400"/>
              <a:gd name="connsiteY6" fmla="*/ 355600 h 1241425"/>
              <a:gd name="connsiteX7" fmla="*/ 0 w 914400"/>
              <a:gd name="connsiteY7" fmla="*/ 444500 h 1241425"/>
              <a:gd name="connsiteX8" fmla="*/ 9525 w 914400"/>
              <a:gd name="connsiteY8" fmla="*/ 511175 h 1241425"/>
              <a:gd name="connsiteX9" fmla="*/ 228600 w 914400"/>
              <a:gd name="connsiteY9" fmla="*/ 495300 h 1241425"/>
              <a:gd name="connsiteX10" fmla="*/ 422275 w 914400"/>
              <a:gd name="connsiteY10" fmla="*/ 638175 h 1241425"/>
              <a:gd name="connsiteX11" fmla="*/ 552450 w 914400"/>
              <a:gd name="connsiteY11" fmla="*/ 923925 h 1241425"/>
              <a:gd name="connsiteX12" fmla="*/ 539750 w 914400"/>
              <a:gd name="connsiteY12" fmla="*/ 1057275 h 1241425"/>
              <a:gd name="connsiteX13" fmla="*/ 666750 w 914400"/>
              <a:gd name="connsiteY13" fmla="*/ 1162050 h 1241425"/>
              <a:gd name="connsiteX14" fmla="*/ 666750 w 914400"/>
              <a:gd name="connsiteY14" fmla="*/ 1219200 h 1241425"/>
              <a:gd name="connsiteX15" fmla="*/ 914400 w 914400"/>
              <a:gd name="connsiteY15" fmla="*/ 1241425 h 1241425"/>
              <a:gd name="connsiteX0" fmla="*/ 962025 w 962025"/>
              <a:gd name="connsiteY0" fmla="*/ 1244600 h 1244600"/>
              <a:gd name="connsiteX1" fmla="*/ 889000 w 962025"/>
              <a:gd name="connsiteY1" fmla="*/ 879475 h 1244600"/>
              <a:gd name="connsiteX2" fmla="*/ 806450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06450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14375 w 962025"/>
              <a:gd name="connsiteY3" fmla="*/ 79375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20725 w 962025"/>
              <a:gd name="connsiteY3" fmla="*/ 63500 h 1244600"/>
              <a:gd name="connsiteX4" fmla="*/ 631825 w 962025"/>
              <a:gd name="connsiteY4" fmla="*/ 0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  <a:gd name="connsiteX0" fmla="*/ 962025 w 962025"/>
              <a:gd name="connsiteY0" fmla="*/ 1244600 h 1244600"/>
              <a:gd name="connsiteX1" fmla="*/ 914400 w 962025"/>
              <a:gd name="connsiteY1" fmla="*/ 879475 h 1244600"/>
              <a:gd name="connsiteX2" fmla="*/ 815975 w 962025"/>
              <a:gd name="connsiteY2" fmla="*/ 431800 h 1244600"/>
              <a:gd name="connsiteX3" fmla="*/ 720725 w 962025"/>
              <a:gd name="connsiteY3" fmla="*/ 63500 h 1244600"/>
              <a:gd name="connsiteX4" fmla="*/ 628650 w 962025"/>
              <a:gd name="connsiteY4" fmla="*/ 9525 h 1244600"/>
              <a:gd name="connsiteX5" fmla="*/ 0 w 962025"/>
              <a:gd name="connsiteY5" fmla="*/ 0 h 1244600"/>
              <a:gd name="connsiteX6" fmla="*/ 73025 w 962025"/>
              <a:gd name="connsiteY6" fmla="*/ 355600 h 1244600"/>
              <a:gd name="connsiteX7" fmla="*/ 0 w 962025"/>
              <a:gd name="connsiteY7" fmla="*/ 444500 h 1244600"/>
              <a:gd name="connsiteX8" fmla="*/ 9525 w 962025"/>
              <a:gd name="connsiteY8" fmla="*/ 511175 h 1244600"/>
              <a:gd name="connsiteX9" fmla="*/ 228600 w 962025"/>
              <a:gd name="connsiteY9" fmla="*/ 495300 h 1244600"/>
              <a:gd name="connsiteX10" fmla="*/ 422275 w 962025"/>
              <a:gd name="connsiteY10" fmla="*/ 638175 h 1244600"/>
              <a:gd name="connsiteX11" fmla="*/ 552450 w 962025"/>
              <a:gd name="connsiteY11" fmla="*/ 923925 h 1244600"/>
              <a:gd name="connsiteX12" fmla="*/ 539750 w 962025"/>
              <a:gd name="connsiteY12" fmla="*/ 1057275 h 1244600"/>
              <a:gd name="connsiteX13" fmla="*/ 666750 w 962025"/>
              <a:gd name="connsiteY13" fmla="*/ 1162050 h 1244600"/>
              <a:gd name="connsiteX14" fmla="*/ 666750 w 962025"/>
              <a:gd name="connsiteY14" fmla="*/ 1219200 h 1244600"/>
              <a:gd name="connsiteX15" fmla="*/ 962025 w 962025"/>
              <a:gd name="connsiteY15" fmla="*/ 1244600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62025" h="1244600">
                <a:moveTo>
                  <a:pt x="962025" y="1244600"/>
                </a:moveTo>
                <a:lnTo>
                  <a:pt x="914400" y="879475"/>
                </a:lnTo>
                <a:lnTo>
                  <a:pt x="815975" y="431800"/>
                </a:lnTo>
                <a:lnTo>
                  <a:pt x="720725" y="63500"/>
                </a:lnTo>
                <a:lnTo>
                  <a:pt x="628650" y="9525"/>
                </a:lnTo>
                <a:lnTo>
                  <a:pt x="0" y="0"/>
                </a:lnTo>
                <a:lnTo>
                  <a:pt x="73025" y="355600"/>
                </a:lnTo>
                <a:lnTo>
                  <a:pt x="0" y="444500"/>
                </a:lnTo>
                <a:lnTo>
                  <a:pt x="9525" y="511175"/>
                </a:lnTo>
                <a:lnTo>
                  <a:pt x="228600" y="495300"/>
                </a:lnTo>
                <a:lnTo>
                  <a:pt x="422275" y="638175"/>
                </a:lnTo>
                <a:lnTo>
                  <a:pt x="552450" y="923925"/>
                </a:lnTo>
                <a:lnTo>
                  <a:pt x="539750" y="1057275"/>
                </a:lnTo>
                <a:lnTo>
                  <a:pt x="666750" y="1162050"/>
                </a:lnTo>
                <a:lnTo>
                  <a:pt x="666750" y="1219200"/>
                </a:lnTo>
                <a:lnTo>
                  <a:pt x="962025" y="124460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grpSp>
        <p:nvGrpSpPr>
          <p:cNvPr id="5" name="Grouper 4"/>
          <p:cNvGrpSpPr/>
          <p:nvPr/>
        </p:nvGrpSpPr>
        <p:grpSpPr>
          <a:xfrm>
            <a:off x="3173571" y="4283361"/>
            <a:ext cx="4373243" cy="1437727"/>
            <a:chOff x="3173571" y="4283361"/>
            <a:chExt cx="4373243" cy="1437727"/>
          </a:xfrm>
        </p:grpSpPr>
        <p:sp>
          <p:nvSpPr>
            <p:cNvPr id="31" name="Forme libre 30"/>
            <p:cNvSpPr/>
            <p:nvPr/>
          </p:nvSpPr>
          <p:spPr bwMode="auto">
            <a:xfrm rot="16200000">
              <a:off x="3206233" y="4446117"/>
              <a:ext cx="638560" cy="703883"/>
            </a:xfrm>
            <a:custGeom>
              <a:avLst/>
              <a:gdLst>
                <a:gd name="connsiteX0" fmla="*/ 100877 w 465335"/>
                <a:gd name="connsiteY0" fmla="*/ 32541 h 488114"/>
                <a:gd name="connsiteX1" fmla="*/ 465335 w 465335"/>
                <a:gd name="connsiteY1" fmla="*/ 0 h 488114"/>
                <a:gd name="connsiteX2" fmla="*/ 302631 w 465335"/>
                <a:gd name="connsiteY2" fmla="*/ 488114 h 488114"/>
                <a:gd name="connsiteX3" fmla="*/ 0 w 465335"/>
                <a:gd name="connsiteY3" fmla="*/ 387237 h 488114"/>
                <a:gd name="connsiteX4" fmla="*/ 100877 w 465335"/>
                <a:gd name="connsiteY4" fmla="*/ 32541 h 488114"/>
                <a:gd name="connsiteX0" fmla="*/ 100877 w 439935"/>
                <a:gd name="connsiteY0" fmla="*/ 29366 h 484939"/>
                <a:gd name="connsiteX1" fmla="*/ 439935 w 439935"/>
                <a:gd name="connsiteY1" fmla="*/ 0 h 484939"/>
                <a:gd name="connsiteX2" fmla="*/ 302631 w 439935"/>
                <a:gd name="connsiteY2" fmla="*/ 484939 h 484939"/>
                <a:gd name="connsiteX3" fmla="*/ 0 w 439935"/>
                <a:gd name="connsiteY3" fmla="*/ 384062 h 484939"/>
                <a:gd name="connsiteX4" fmla="*/ 100877 w 439935"/>
                <a:gd name="connsiteY4" fmla="*/ 29366 h 48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935" h="484939">
                  <a:moveTo>
                    <a:pt x="100877" y="29366"/>
                  </a:moveTo>
                  <a:lnTo>
                    <a:pt x="439935" y="0"/>
                  </a:lnTo>
                  <a:lnTo>
                    <a:pt x="302631" y="484939"/>
                  </a:lnTo>
                  <a:lnTo>
                    <a:pt x="0" y="384062"/>
                  </a:lnTo>
                  <a:lnTo>
                    <a:pt x="100877" y="29366"/>
                  </a:lnTo>
                  <a:close/>
                </a:path>
              </a:pathLst>
            </a:custGeom>
            <a:solidFill>
              <a:srgbClr val="285E90">
                <a:alpha val="50000"/>
              </a:srgbClr>
            </a:solidFill>
            <a:ln w="19050" cap="flat" cmpd="sng" algn="ctr">
              <a:solidFill>
                <a:srgbClr val="0070B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3" name="Forme libre 32"/>
            <p:cNvSpPr/>
            <p:nvPr/>
          </p:nvSpPr>
          <p:spPr bwMode="auto">
            <a:xfrm rot="16200000">
              <a:off x="4794233" y="5012425"/>
              <a:ext cx="524399" cy="892928"/>
            </a:xfrm>
            <a:custGeom>
              <a:avLst/>
              <a:gdLst>
                <a:gd name="connsiteX0" fmla="*/ 364459 w 364459"/>
                <a:gd name="connsiteY0" fmla="*/ 423032 h 621532"/>
                <a:gd name="connsiteX1" fmla="*/ 133418 w 364459"/>
                <a:gd name="connsiteY1" fmla="*/ 0 h 621532"/>
                <a:gd name="connsiteX2" fmla="*/ 42304 w 364459"/>
                <a:gd name="connsiteY2" fmla="*/ 48811 h 621532"/>
                <a:gd name="connsiteX3" fmla="*/ 19525 w 364459"/>
                <a:gd name="connsiteY3" fmla="*/ 143180 h 621532"/>
                <a:gd name="connsiteX4" fmla="*/ 0 w 364459"/>
                <a:gd name="connsiteY4" fmla="*/ 618277 h 621532"/>
                <a:gd name="connsiteX5" fmla="*/ 205008 w 364459"/>
                <a:gd name="connsiteY5" fmla="*/ 621532 h 621532"/>
                <a:gd name="connsiteX6" fmla="*/ 208262 w 364459"/>
                <a:gd name="connsiteY6" fmla="*/ 423032 h 621532"/>
                <a:gd name="connsiteX7" fmla="*/ 364459 w 364459"/>
                <a:gd name="connsiteY7" fmla="*/ 423032 h 621532"/>
                <a:gd name="connsiteX0" fmla="*/ 364459 w 364459"/>
                <a:gd name="connsiteY0" fmla="*/ 423032 h 621532"/>
                <a:gd name="connsiteX1" fmla="*/ 133418 w 364459"/>
                <a:gd name="connsiteY1" fmla="*/ 0 h 621532"/>
                <a:gd name="connsiteX2" fmla="*/ 42304 w 364459"/>
                <a:gd name="connsiteY2" fmla="*/ 48811 h 621532"/>
                <a:gd name="connsiteX3" fmla="*/ 19525 w 364459"/>
                <a:gd name="connsiteY3" fmla="*/ 143180 h 621532"/>
                <a:gd name="connsiteX4" fmla="*/ 0 w 364459"/>
                <a:gd name="connsiteY4" fmla="*/ 618277 h 621532"/>
                <a:gd name="connsiteX5" fmla="*/ 220883 w 364459"/>
                <a:gd name="connsiteY5" fmla="*/ 621532 h 621532"/>
                <a:gd name="connsiteX6" fmla="*/ 208262 w 364459"/>
                <a:gd name="connsiteY6" fmla="*/ 423032 h 621532"/>
                <a:gd name="connsiteX7" fmla="*/ 364459 w 364459"/>
                <a:gd name="connsiteY7" fmla="*/ 423032 h 621532"/>
                <a:gd name="connsiteX0" fmla="*/ 364459 w 364459"/>
                <a:gd name="connsiteY0" fmla="*/ 423032 h 621532"/>
                <a:gd name="connsiteX1" fmla="*/ 133418 w 364459"/>
                <a:gd name="connsiteY1" fmla="*/ 0 h 621532"/>
                <a:gd name="connsiteX2" fmla="*/ 42304 w 364459"/>
                <a:gd name="connsiteY2" fmla="*/ 48811 h 621532"/>
                <a:gd name="connsiteX3" fmla="*/ 19525 w 364459"/>
                <a:gd name="connsiteY3" fmla="*/ 143180 h 621532"/>
                <a:gd name="connsiteX4" fmla="*/ 0 w 364459"/>
                <a:gd name="connsiteY4" fmla="*/ 618277 h 621532"/>
                <a:gd name="connsiteX5" fmla="*/ 220883 w 364459"/>
                <a:gd name="connsiteY5" fmla="*/ 621532 h 621532"/>
                <a:gd name="connsiteX6" fmla="*/ 224137 w 364459"/>
                <a:gd name="connsiteY6" fmla="*/ 426207 h 621532"/>
                <a:gd name="connsiteX7" fmla="*/ 364459 w 364459"/>
                <a:gd name="connsiteY7" fmla="*/ 423032 h 621532"/>
                <a:gd name="connsiteX0" fmla="*/ 364459 w 364459"/>
                <a:gd name="connsiteY0" fmla="*/ 423032 h 621532"/>
                <a:gd name="connsiteX1" fmla="*/ 133418 w 364459"/>
                <a:gd name="connsiteY1" fmla="*/ 0 h 621532"/>
                <a:gd name="connsiteX2" fmla="*/ 20079 w 364459"/>
                <a:gd name="connsiteY2" fmla="*/ 83736 h 621532"/>
                <a:gd name="connsiteX3" fmla="*/ 19525 w 364459"/>
                <a:gd name="connsiteY3" fmla="*/ 143180 h 621532"/>
                <a:gd name="connsiteX4" fmla="*/ 0 w 364459"/>
                <a:gd name="connsiteY4" fmla="*/ 618277 h 621532"/>
                <a:gd name="connsiteX5" fmla="*/ 220883 w 364459"/>
                <a:gd name="connsiteY5" fmla="*/ 621532 h 621532"/>
                <a:gd name="connsiteX6" fmla="*/ 224137 w 364459"/>
                <a:gd name="connsiteY6" fmla="*/ 426207 h 621532"/>
                <a:gd name="connsiteX7" fmla="*/ 364459 w 364459"/>
                <a:gd name="connsiteY7" fmla="*/ 423032 h 621532"/>
                <a:gd name="connsiteX0" fmla="*/ 364459 w 364459"/>
                <a:gd name="connsiteY0" fmla="*/ 416682 h 615182"/>
                <a:gd name="connsiteX1" fmla="*/ 133418 w 364459"/>
                <a:gd name="connsiteY1" fmla="*/ 0 h 615182"/>
                <a:gd name="connsiteX2" fmla="*/ 20079 w 364459"/>
                <a:gd name="connsiteY2" fmla="*/ 77386 h 615182"/>
                <a:gd name="connsiteX3" fmla="*/ 19525 w 364459"/>
                <a:gd name="connsiteY3" fmla="*/ 136830 h 615182"/>
                <a:gd name="connsiteX4" fmla="*/ 0 w 364459"/>
                <a:gd name="connsiteY4" fmla="*/ 611927 h 615182"/>
                <a:gd name="connsiteX5" fmla="*/ 220883 w 364459"/>
                <a:gd name="connsiteY5" fmla="*/ 615182 h 615182"/>
                <a:gd name="connsiteX6" fmla="*/ 224137 w 364459"/>
                <a:gd name="connsiteY6" fmla="*/ 419857 h 615182"/>
                <a:gd name="connsiteX7" fmla="*/ 364459 w 364459"/>
                <a:gd name="connsiteY7" fmla="*/ 416682 h 615182"/>
                <a:gd name="connsiteX0" fmla="*/ 364459 w 364459"/>
                <a:gd name="connsiteY0" fmla="*/ 416682 h 615182"/>
                <a:gd name="connsiteX1" fmla="*/ 133418 w 364459"/>
                <a:gd name="connsiteY1" fmla="*/ 0 h 615182"/>
                <a:gd name="connsiteX2" fmla="*/ 10554 w 364459"/>
                <a:gd name="connsiteY2" fmla="*/ 74211 h 615182"/>
                <a:gd name="connsiteX3" fmla="*/ 19525 w 364459"/>
                <a:gd name="connsiteY3" fmla="*/ 136830 h 615182"/>
                <a:gd name="connsiteX4" fmla="*/ 0 w 364459"/>
                <a:gd name="connsiteY4" fmla="*/ 611927 h 615182"/>
                <a:gd name="connsiteX5" fmla="*/ 220883 w 364459"/>
                <a:gd name="connsiteY5" fmla="*/ 615182 h 615182"/>
                <a:gd name="connsiteX6" fmla="*/ 224137 w 364459"/>
                <a:gd name="connsiteY6" fmla="*/ 419857 h 615182"/>
                <a:gd name="connsiteX7" fmla="*/ 364459 w 364459"/>
                <a:gd name="connsiteY7" fmla="*/ 416682 h 615182"/>
                <a:gd name="connsiteX0" fmla="*/ 361284 w 361284"/>
                <a:gd name="connsiteY0" fmla="*/ 413507 h 615182"/>
                <a:gd name="connsiteX1" fmla="*/ 133418 w 361284"/>
                <a:gd name="connsiteY1" fmla="*/ 0 h 615182"/>
                <a:gd name="connsiteX2" fmla="*/ 10554 w 361284"/>
                <a:gd name="connsiteY2" fmla="*/ 74211 h 615182"/>
                <a:gd name="connsiteX3" fmla="*/ 19525 w 361284"/>
                <a:gd name="connsiteY3" fmla="*/ 136830 h 615182"/>
                <a:gd name="connsiteX4" fmla="*/ 0 w 361284"/>
                <a:gd name="connsiteY4" fmla="*/ 611927 h 615182"/>
                <a:gd name="connsiteX5" fmla="*/ 220883 w 361284"/>
                <a:gd name="connsiteY5" fmla="*/ 615182 h 615182"/>
                <a:gd name="connsiteX6" fmla="*/ 224137 w 361284"/>
                <a:gd name="connsiteY6" fmla="*/ 419857 h 615182"/>
                <a:gd name="connsiteX7" fmla="*/ 361284 w 361284"/>
                <a:gd name="connsiteY7" fmla="*/ 413507 h 615182"/>
                <a:gd name="connsiteX0" fmla="*/ 350733 w 350733"/>
                <a:gd name="connsiteY0" fmla="*/ 413507 h 618277"/>
                <a:gd name="connsiteX1" fmla="*/ 122867 w 350733"/>
                <a:gd name="connsiteY1" fmla="*/ 0 h 618277"/>
                <a:gd name="connsiteX2" fmla="*/ 3 w 350733"/>
                <a:gd name="connsiteY2" fmla="*/ 74211 h 618277"/>
                <a:gd name="connsiteX3" fmla="*/ 8974 w 350733"/>
                <a:gd name="connsiteY3" fmla="*/ 136830 h 618277"/>
                <a:gd name="connsiteX4" fmla="*/ 56124 w 350733"/>
                <a:gd name="connsiteY4" fmla="*/ 618277 h 618277"/>
                <a:gd name="connsiteX5" fmla="*/ 210332 w 350733"/>
                <a:gd name="connsiteY5" fmla="*/ 615182 h 618277"/>
                <a:gd name="connsiteX6" fmla="*/ 213586 w 350733"/>
                <a:gd name="connsiteY6" fmla="*/ 419857 h 618277"/>
                <a:gd name="connsiteX7" fmla="*/ 350733 w 350733"/>
                <a:gd name="connsiteY7" fmla="*/ 413507 h 618277"/>
                <a:gd name="connsiteX0" fmla="*/ 361284 w 361284"/>
                <a:gd name="connsiteY0" fmla="*/ 413507 h 618277"/>
                <a:gd name="connsiteX1" fmla="*/ 133418 w 361284"/>
                <a:gd name="connsiteY1" fmla="*/ 0 h 618277"/>
                <a:gd name="connsiteX2" fmla="*/ 10554 w 361284"/>
                <a:gd name="connsiteY2" fmla="*/ 74211 h 618277"/>
                <a:gd name="connsiteX3" fmla="*/ 19525 w 361284"/>
                <a:gd name="connsiteY3" fmla="*/ 136830 h 618277"/>
                <a:gd name="connsiteX4" fmla="*/ 0 w 361284"/>
                <a:gd name="connsiteY4" fmla="*/ 618277 h 618277"/>
                <a:gd name="connsiteX5" fmla="*/ 220883 w 361284"/>
                <a:gd name="connsiteY5" fmla="*/ 615182 h 618277"/>
                <a:gd name="connsiteX6" fmla="*/ 224137 w 361284"/>
                <a:gd name="connsiteY6" fmla="*/ 419857 h 618277"/>
                <a:gd name="connsiteX7" fmla="*/ 361284 w 361284"/>
                <a:gd name="connsiteY7" fmla="*/ 413507 h 618277"/>
                <a:gd name="connsiteX0" fmla="*/ 361284 w 361284"/>
                <a:gd name="connsiteY0" fmla="*/ 413507 h 618277"/>
                <a:gd name="connsiteX1" fmla="*/ 133418 w 361284"/>
                <a:gd name="connsiteY1" fmla="*/ 0 h 618277"/>
                <a:gd name="connsiteX2" fmla="*/ 20079 w 361284"/>
                <a:gd name="connsiteY2" fmla="*/ 74211 h 618277"/>
                <a:gd name="connsiteX3" fmla="*/ 19525 w 361284"/>
                <a:gd name="connsiteY3" fmla="*/ 136830 h 618277"/>
                <a:gd name="connsiteX4" fmla="*/ 0 w 361284"/>
                <a:gd name="connsiteY4" fmla="*/ 618277 h 618277"/>
                <a:gd name="connsiteX5" fmla="*/ 220883 w 361284"/>
                <a:gd name="connsiteY5" fmla="*/ 615182 h 618277"/>
                <a:gd name="connsiteX6" fmla="*/ 224137 w 361284"/>
                <a:gd name="connsiteY6" fmla="*/ 419857 h 618277"/>
                <a:gd name="connsiteX7" fmla="*/ 361284 w 361284"/>
                <a:gd name="connsiteY7" fmla="*/ 413507 h 618277"/>
                <a:gd name="connsiteX0" fmla="*/ 361284 w 361284"/>
                <a:gd name="connsiteY0" fmla="*/ 413507 h 618277"/>
                <a:gd name="connsiteX1" fmla="*/ 133418 w 361284"/>
                <a:gd name="connsiteY1" fmla="*/ 0 h 618277"/>
                <a:gd name="connsiteX2" fmla="*/ 12171 w 361284"/>
                <a:gd name="connsiteY2" fmla="*/ 66305 h 618277"/>
                <a:gd name="connsiteX3" fmla="*/ 19525 w 361284"/>
                <a:gd name="connsiteY3" fmla="*/ 136830 h 618277"/>
                <a:gd name="connsiteX4" fmla="*/ 0 w 361284"/>
                <a:gd name="connsiteY4" fmla="*/ 618277 h 618277"/>
                <a:gd name="connsiteX5" fmla="*/ 220883 w 361284"/>
                <a:gd name="connsiteY5" fmla="*/ 615182 h 618277"/>
                <a:gd name="connsiteX6" fmla="*/ 224137 w 361284"/>
                <a:gd name="connsiteY6" fmla="*/ 419857 h 618277"/>
                <a:gd name="connsiteX7" fmla="*/ 361284 w 361284"/>
                <a:gd name="connsiteY7" fmla="*/ 413507 h 618277"/>
                <a:gd name="connsiteX0" fmla="*/ 361284 w 361284"/>
                <a:gd name="connsiteY0" fmla="*/ 413507 h 615182"/>
                <a:gd name="connsiteX1" fmla="*/ 133418 w 361284"/>
                <a:gd name="connsiteY1" fmla="*/ 0 h 615182"/>
                <a:gd name="connsiteX2" fmla="*/ 12171 w 361284"/>
                <a:gd name="connsiteY2" fmla="*/ 66305 h 615182"/>
                <a:gd name="connsiteX3" fmla="*/ 19525 w 361284"/>
                <a:gd name="connsiteY3" fmla="*/ 136830 h 615182"/>
                <a:gd name="connsiteX4" fmla="*/ 0 w 361284"/>
                <a:gd name="connsiteY4" fmla="*/ 607736 h 615182"/>
                <a:gd name="connsiteX5" fmla="*/ 220883 w 361284"/>
                <a:gd name="connsiteY5" fmla="*/ 615182 h 615182"/>
                <a:gd name="connsiteX6" fmla="*/ 224137 w 361284"/>
                <a:gd name="connsiteY6" fmla="*/ 419857 h 615182"/>
                <a:gd name="connsiteX7" fmla="*/ 361284 w 361284"/>
                <a:gd name="connsiteY7" fmla="*/ 413507 h 615182"/>
                <a:gd name="connsiteX0" fmla="*/ 361284 w 361284"/>
                <a:gd name="connsiteY0" fmla="*/ 413507 h 615182"/>
                <a:gd name="connsiteX1" fmla="*/ 133418 w 361284"/>
                <a:gd name="connsiteY1" fmla="*/ 0 h 615182"/>
                <a:gd name="connsiteX2" fmla="*/ 20078 w 361284"/>
                <a:gd name="connsiteY2" fmla="*/ 61035 h 615182"/>
                <a:gd name="connsiteX3" fmla="*/ 19525 w 361284"/>
                <a:gd name="connsiteY3" fmla="*/ 136830 h 615182"/>
                <a:gd name="connsiteX4" fmla="*/ 0 w 361284"/>
                <a:gd name="connsiteY4" fmla="*/ 607736 h 615182"/>
                <a:gd name="connsiteX5" fmla="*/ 220883 w 361284"/>
                <a:gd name="connsiteY5" fmla="*/ 615182 h 615182"/>
                <a:gd name="connsiteX6" fmla="*/ 224137 w 361284"/>
                <a:gd name="connsiteY6" fmla="*/ 419857 h 615182"/>
                <a:gd name="connsiteX7" fmla="*/ 361284 w 361284"/>
                <a:gd name="connsiteY7" fmla="*/ 413507 h 61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284" h="615182">
                  <a:moveTo>
                    <a:pt x="361284" y="413507"/>
                  </a:moveTo>
                  <a:lnTo>
                    <a:pt x="133418" y="0"/>
                  </a:lnTo>
                  <a:cubicBezTo>
                    <a:pt x="95638" y="24737"/>
                    <a:pt x="57858" y="36298"/>
                    <a:pt x="20078" y="61035"/>
                  </a:cubicBezTo>
                  <a:cubicBezTo>
                    <a:pt x="19893" y="80850"/>
                    <a:pt x="19710" y="117015"/>
                    <a:pt x="19525" y="136830"/>
                  </a:cubicBezTo>
                  <a:lnTo>
                    <a:pt x="0" y="607736"/>
                  </a:lnTo>
                  <a:lnTo>
                    <a:pt x="220883" y="615182"/>
                  </a:lnTo>
                  <a:cubicBezTo>
                    <a:pt x="221968" y="549015"/>
                    <a:pt x="223052" y="486024"/>
                    <a:pt x="224137" y="419857"/>
                  </a:cubicBezTo>
                  <a:lnTo>
                    <a:pt x="361284" y="413507"/>
                  </a:lnTo>
                  <a:close/>
                </a:path>
              </a:pathLst>
            </a:custGeom>
            <a:solidFill>
              <a:srgbClr val="285E90">
                <a:alpha val="50000"/>
              </a:srgbClr>
            </a:solidFill>
            <a:ln w="19050" cap="flat" cmpd="sng" algn="ctr">
              <a:solidFill>
                <a:srgbClr val="0070B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4" name="Forme libre 33"/>
            <p:cNvSpPr/>
            <p:nvPr/>
          </p:nvSpPr>
          <p:spPr bwMode="auto">
            <a:xfrm rot="16200000">
              <a:off x="6759292" y="4069877"/>
              <a:ext cx="574037" cy="1001006"/>
            </a:xfrm>
            <a:custGeom>
              <a:avLst/>
              <a:gdLst>
                <a:gd name="connsiteX0" fmla="*/ 16270 w 393745"/>
                <a:gd name="connsiteY0" fmla="*/ 0 h 686613"/>
                <a:gd name="connsiteX1" fmla="*/ 322155 w 393745"/>
                <a:gd name="connsiteY1" fmla="*/ 0 h 686613"/>
                <a:gd name="connsiteX2" fmla="*/ 393745 w 393745"/>
                <a:gd name="connsiteY2" fmla="*/ 357950 h 686613"/>
                <a:gd name="connsiteX3" fmla="*/ 322155 w 393745"/>
                <a:gd name="connsiteY3" fmla="*/ 442556 h 686613"/>
                <a:gd name="connsiteX4" fmla="*/ 331917 w 393745"/>
                <a:gd name="connsiteY4" fmla="*/ 533671 h 686613"/>
                <a:gd name="connsiteX5" fmla="*/ 214770 w 393745"/>
                <a:gd name="connsiteY5" fmla="*/ 546687 h 686613"/>
                <a:gd name="connsiteX6" fmla="*/ 214770 w 393745"/>
                <a:gd name="connsiteY6" fmla="*/ 628040 h 686613"/>
                <a:gd name="connsiteX7" fmla="*/ 156196 w 393745"/>
                <a:gd name="connsiteY7" fmla="*/ 686613 h 686613"/>
                <a:gd name="connsiteX8" fmla="*/ 0 w 393745"/>
                <a:gd name="connsiteY8" fmla="*/ 631294 h 686613"/>
                <a:gd name="connsiteX9" fmla="*/ 16270 w 393745"/>
                <a:gd name="connsiteY9" fmla="*/ 0 h 68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3745" h="686613">
                  <a:moveTo>
                    <a:pt x="16270" y="0"/>
                  </a:moveTo>
                  <a:lnTo>
                    <a:pt x="322155" y="0"/>
                  </a:lnTo>
                  <a:lnTo>
                    <a:pt x="393745" y="357950"/>
                  </a:lnTo>
                  <a:lnTo>
                    <a:pt x="322155" y="442556"/>
                  </a:lnTo>
                  <a:lnTo>
                    <a:pt x="331917" y="533671"/>
                  </a:lnTo>
                  <a:lnTo>
                    <a:pt x="214770" y="546687"/>
                  </a:lnTo>
                  <a:lnTo>
                    <a:pt x="214770" y="628040"/>
                  </a:lnTo>
                  <a:lnTo>
                    <a:pt x="156196" y="686613"/>
                  </a:lnTo>
                  <a:lnTo>
                    <a:pt x="0" y="631294"/>
                  </a:lnTo>
                  <a:lnTo>
                    <a:pt x="16270" y="0"/>
                  </a:lnTo>
                  <a:close/>
                </a:path>
              </a:pathLst>
            </a:custGeom>
            <a:solidFill>
              <a:srgbClr val="285E90">
                <a:alpha val="50000"/>
              </a:srgbClr>
            </a:solidFill>
            <a:ln w="19050" cap="flat" cmpd="sng" algn="ctr">
              <a:solidFill>
                <a:srgbClr val="0070B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</p:grpSp>
      <p:grpSp>
        <p:nvGrpSpPr>
          <p:cNvPr id="54" name="Grouper 53"/>
          <p:cNvGrpSpPr/>
          <p:nvPr/>
        </p:nvGrpSpPr>
        <p:grpSpPr>
          <a:xfrm>
            <a:off x="2549780" y="6187771"/>
            <a:ext cx="260716" cy="153888"/>
            <a:chOff x="2838534" y="5915278"/>
            <a:chExt cx="260716" cy="153888"/>
          </a:xfrm>
        </p:grpSpPr>
        <p:sp>
          <p:nvSpPr>
            <p:cNvPr id="55" name="Triangle 54"/>
            <p:cNvSpPr/>
            <p:nvPr/>
          </p:nvSpPr>
          <p:spPr bwMode="auto">
            <a:xfrm rot="16200000">
              <a:off x="2829875" y="5940119"/>
              <a:ext cx="125568" cy="108249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2985961" y="5915278"/>
              <a:ext cx="11328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  <a:latin typeface="TCL Courant" charset="0"/>
                </a:rPr>
                <a:t>N</a:t>
              </a:r>
              <a:endParaRPr lang="fr-FR" sz="1000" dirty="0">
                <a:solidFill>
                  <a:schemeClr val="bg1"/>
                </a:solidFill>
                <a:latin typeface="TCL Courant" charset="0"/>
              </a:endParaRPr>
            </a:p>
          </p:txBody>
        </p:sp>
      </p:grpSp>
      <p:grpSp>
        <p:nvGrpSpPr>
          <p:cNvPr id="6" name="Grouper 5"/>
          <p:cNvGrpSpPr/>
          <p:nvPr/>
        </p:nvGrpSpPr>
        <p:grpSpPr>
          <a:xfrm>
            <a:off x="2500182" y="3177707"/>
            <a:ext cx="5432850" cy="2499713"/>
            <a:chOff x="2500182" y="3177707"/>
            <a:chExt cx="5432850" cy="2499713"/>
          </a:xfrm>
        </p:grpSpPr>
        <p:sp>
          <p:nvSpPr>
            <p:cNvPr id="35" name="Forme libre 34"/>
            <p:cNvSpPr/>
            <p:nvPr/>
          </p:nvSpPr>
          <p:spPr bwMode="auto">
            <a:xfrm rot="16200000">
              <a:off x="3871917" y="4678044"/>
              <a:ext cx="712465" cy="839795"/>
            </a:xfrm>
            <a:custGeom>
              <a:avLst/>
              <a:gdLst>
                <a:gd name="connsiteX0" fmla="*/ 0 w 481446"/>
                <a:gd name="connsiteY0" fmla="*/ 349828 h 581891"/>
                <a:gd name="connsiteX1" fmla="*/ 86591 w 481446"/>
                <a:gd name="connsiteY1" fmla="*/ 34637 h 581891"/>
                <a:gd name="connsiteX2" fmla="*/ 142009 w 481446"/>
                <a:gd name="connsiteY2" fmla="*/ 0 h 581891"/>
                <a:gd name="connsiteX3" fmla="*/ 439882 w 481446"/>
                <a:gd name="connsiteY3" fmla="*/ 96982 h 581891"/>
                <a:gd name="connsiteX4" fmla="*/ 387927 w 481446"/>
                <a:gd name="connsiteY4" fmla="*/ 287482 h 581891"/>
                <a:gd name="connsiteX5" fmla="*/ 481446 w 481446"/>
                <a:gd name="connsiteY5" fmla="*/ 498764 h 581891"/>
                <a:gd name="connsiteX6" fmla="*/ 287482 w 481446"/>
                <a:gd name="connsiteY6" fmla="*/ 581891 h 581891"/>
                <a:gd name="connsiteX7" fmla="*/ 204355 w 481446"/>
                <a:gd name="connsiteY7" fmla="*/ 415637 h 581891"/>
                <a:gd name="connsiteX8" fmla="*/ 0 w 481446"/>
                <a:gd name="connsiteY8" fmla="*/ 349828 h 581891"/>
                <a:gd name="connsiteX0" fmla="*/ 0 w 490971"/>
                <a:gd name="connsiteY0" fmla="*/ 349828 h 581891"/>
                <a:gd name="connsiteX1" fmla="*/ 86591 w 490971"/>
                <a:gd name="connsiteY1" fmla="*/ 34637 h 581891"/>
                <a:gd name="connsiteX2" fmla="*/ 142009 w 490971"/>
                <a:gd name="connsiteY2" fmla="*/ 0 h 581891"/>
                <a:gd name="connsiteX3" fmla="*/ 439882 w 490971"/>
                <a:gd name="connsiteY3" fmla="*/ 96982 h 581891"/>
                <a:gd name="connsiteX4" fmla="*/ 387927 w 490971"/>
                <a:gd name="connsiteY4" fmla="*/ 287482 h 581891"/>
                <a:gd name="connsiteX5" fmla="*/ 490971 w 490971"/>
                <a:gd name="connsiteY5" fmla="*/ 489239 h 581891"/>
                <a:gd name="connsiteX6" fmla="*/ 287482 w 490971"/>
                <a:gd name="connsiteY6" fmla="*/ 581891 h 581891"/>
                <a:gd name="connsiteX7" fmla="*/ 204355 w 490971"/>
                <a:gd name="connsiteY7" fmla="*/ 415637 h 581891"/>
                <a:gd name="connsiteX8" fmla="*/ 0 w 490971"/>
                <a:gd name="connsiteY8" fmla="*/ 349828 h 581891"/>
                <a:gd name="connsiteX0" fmla="*/ 0 w 490971"/>
                <a:gd name="connsiteY0" fmla="*/ 349828 h 581891"/>
                <a:gd name="connsiteX1" fmla="*/ 86591 w 490971"/>
                <a:gd name="connsiteY1" fmla="*/ 34637 h 581891"/>
                <a:gd name="connsiteX2" fmla="*/ 142009 w 490971"/>
                <a:gd name="connsiteY2" fmla="*/ 0 h 581891"/>
                <a:gd name="connsiteX3" fmla="*/ 439882 w 490971"/>
                <a:gd name="connsiteY3" fmla="*/ 96982 h 581891"/>
                <a:gd name="connsiteX4" fmla="*/ 394277 w 490971"/>
                <a:gd name="connsiteY4" fmla="*/ 287482 h 581891"/>
                <a:gd name="connsiteX5" fmla="*/ 490971 w 490971"/>
                <a:gd name="connsiteY5" fmla="*/ 489239 h 581891"/>
                <a:gd name="connsiteX6" fmla="*/ 287482 w 490971"/>
                <a:gd name="connsiteY6" fmla="*/ 581891 h 581891"/>
                <a:gd name="connsiteX7" fmla="*/ 204355 w 490971"/>
                <a:gd name="connsiteY7" fmla="*/ 415637 h 581891"/>
                <a:gd name="connsiteX8" fmla="*/ 0 w 490971"/>
                <a:gd name="connsiteY8" fmla="*/ 349828 h 581891"/>
                <a:gd name="connsiteX0" fmla="*/ 0 w 490971"/>
                <a:gd name="connsiteY0" fmla="*/ 349828 h 581891"/>
                <a:gd name="connsiteX1" fmla="*/ 83416 w 490971"/>
                <a:gd name="connsiteY1" fmla="*/ 25112 h 581891"/>
                <a:gd name="connsiteX2" fmla="*/ 142009 w 490971"/>
                <a:gd name="connsiteY2" fmla="*/ 0 h 581891"/>
                <a:gd name="connsiteX3" fmla="*/ 439882 w 490971"/>
                <a:gd name="connsiteY3" fmla="*/ 96982 h 581891"/>
                <a:gd name="connsiteX4" fmla="*/ 394277 w 490971"/>
                <a:gd name="connsiteY4" fmla="*/ 287482 h 581891"/>
                <a:gd name="connsiteX5" fmla="*/ 490971 w 490971"/>
                <a:gd name="connsiteY5" fmla="*/ 489239 h 581891"/>
                <a:gd name="connsiteX6" fmla="*/ 287482 w 490971"/>
                <a:gd name="connsiteY6" fmla="*/ 581891 h 581891"/>
                <a:gd name="connsiteX7" fmla="*/ 204355 w 490971"/>
                <a:gd name="connsiteY7" fmla="*/ 415637 h 581891"/>
                <a:gd name="connsiteX8" fmla="*/ 0 w 490971"/>
                <a:gd name="connsiteY8" fmla="*/ 349828 h 581891"/>
                <a:gd name="connsiteX0" fmla="*/ 0 w 490971"/>
                <a:gd name="connsiteY0" fmla="*/ 349828 h 578716"/>
                <a:gd name="connsiteX1" fmla="*/ 83416 w 490971"/>
                <a:gd name="connsiteY1" fmla="*/ 25112 h 578716"/>
                <a:gd name="connsiteX2" fmla="*/ 142009 w 490971"/>
                <a:gd name="connsiteY2" fmla="*/ 0 h 578716"/>
                <a:gd name="connsiteX3" fmla="*/ 439882 w 490971"/>
                <a:gd name="connsiteY3" fmla="*/ 96982 h 578716"/>
                <a:gd name="connsiteX4" fmla="*/ 394277 w 490971"/>
                <a:gd name="connsiteY4" fmla="*/ 287482 h 578716"/>
                <a:gd name="connsiteX5" fmla="*/ 490971 w 490971"/>
                <a:gd name="connsiteY5" fmla="*/ 489239 h 578716"/>
                <a:gd name="connsiteX6" fmla="*/ 281132 w 490971"/>
                <a:gd name="connsiteY6" fmla="*/ 578716 h 578716"/>
                <a:gd name="connsiteX7" fmla="*/ 204355 w 490971"/>
                <a:gd name="connsiteY7" fmla="*/ 415637 h 578716"/>
                <a:gd name="connsiteX8" fmla="*/ 0 w 490971"/>
                <a:gd name="connsiteY8" fmla="*/ 349828 h 57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0971" h="578716">
                  <a:moveTo>
                    <a:pt x="0" y="349828"/>
                  </a:moveTo>
                  <a:lnTo>
                    <a:pt x="83416" y="25112"/>
                  </a:lnTo>
                  <a:lnTo>
                    <a:pt x="142009" y="0"/>
                  </a:lnTo>
                  <a:lnTo>
                    <a:pt x="439882" y="96982"/>
                  </a:lnTo>
                  <a:lnTo>
                    <a:pt x="394277" y="287482"/>
                  </a:lnTo>
                  <a:lnTo>
                    <a:pt x="490971" y="489239"/>
                  </a:lnTo>
                  <a:lnTo>
                    <a:pt x="281132" y="578716"/>
                  </a:lnTo>
                  <a:lnTo>
                    <a:pt x="204355" y="415637"/>
                  </a:lnTo>
                  <a:lnTo>
                    <a:pt x="0" y="349828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6" name="Forme libre 35"/>
            <p:cNvSpPr/>
            <p:nvPr/>
          </p:nvSpPr>
          <p:spPr bwMode="auto">
            <a:xfrm rot="16200000">
              <a:off x="7430411" y="3107340"/>
              <a:ext cx="432254" cy="572988"/>
            </a:xfrm>
            <a:custGeom>
              <a:avLst/>
              <a:gdLst>
                <a:gd name="connsiteX0" fmla="*/ 0 w 297873"/>
                <a:gd name="connsiteY0" fmla="*/ 62346 h 394855"/>
                <a:gd name="connsiteX1" fmla="*/ 148937 w 297873"/>
                <a:gd name="connsiteY1" fmla="*/ 0 h 394855"/>
                <a:gd name="connsiteX2" fmla="*/ 297873 w 297873"/>
                <a:gd name="connsiteY2" fmla="*/ 311728 h 394855"/>
                <a:gd name="connsiteX3" fmla="*/ 197427 w 297873"/>
                <a:gd name="connsiteY3" fmla="*/ 394855 h 394855"/>
                <a:gd name="connsiteX4" fmla="*/ 180109 w 297873"/>
                <a:gd name="connsiteY4" fmla="*/ 367146 h 394855"/>
                <a:gd name="connsiteX5" fmla="*/ 148937 w 297873"/>
                <a:gd name="connsiteY5" fmla="*/ 381000 h 394855"/>
                <a:gd name="connsiteX6" fmla="*/ 0 w 297873"/>
                <a:gd name="connsiteY6" fmla="*/ 62346 h 394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873" h="394855">
                  <a:moveTo>
                    <a:pt x="0" y="62346"/>
                  </a:moveTo>
                  <a:lnTo>
                    <a:pt x="148937" y="0"/>
                  </a:lnTo>
                  <a:lnTo>
                    <a:pt x="297873" y="311728"/>
                  </a:lnTo>
                  <a:lnTo>
                    <a:pt x="197427" y="394855"/>
                  </a:lnTo>
                  <a:lnTo>
                    <a:pt x="180109" y="367146"/>
                  </a:lnTo>
                  <a:lnTo>
                    <a:pt x="148937" y="381000"/>
                  </a:lnTo>
                  <a:lnTo>
                    <a:pt x="0" y="62346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7" name="Forme libre 36"/>
            <p:cNvSpPr/>
            <p:nvPr/>
          </p:nvSpPr>
          <p:spPr bwMode="auto">
            <a:xfrm rot="16200000">
              <a:off x="4050557" y="4638462"/>
              <a:ext cx="451521" cy="658852"/>
            </a:xfrm>
            <a:custGeom>
              <a:avLst/>
              <a:gdLst>
                <a:gd name="connsiteX0" fmla="*/ 0 w 311150"/>
                <a:gd name="connsiteY0" fmla="*/ 53975 h 454025"/>
                <a:gd name="connsiteX1" fmla="*/ 127000 w 311150"/>
                <a:gd name="connsiteY1" fmla="*/ 0 h 454025"/>
                <a:gd name="connsiteX2" fmla="*/ 311150 w 311150"/>
                <a:gd name="connsiteY2" fmla="*/ 396875 h 454025"/>
                <a:gd name="connsiteX3" fmla="*/ 184150 w 311150"/>
                <a:gd name="connsiteY3" fmla="*/ 454025 h 454025"/>
                <a:gd name="connsiteX4" fmla="*/ 0 w 311150"/>
                <a:gd name="connsiteY4" fmla="*/ 53975 h 45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150" h="454025">
                  <a:moveTo>
                    <a:pt x="0" y="53975"/>
                  </a:moveTo>
                  <a:lnTo>
                    <a:pt x="127000" y="0"/>
                  </a:lnTo>
                  <a:lnTo>
                    <a:pt x="311150" y="396875"/>
                  </a:lnTo>
                  <a:lnTo>
                    <a:pt x="184150" y="454025"/>
                  </a:lnTo>
                  <a:lnTo>
                    <a:pt x="0" y="53975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8" name="Forme libre 37"/>
            <p:cNvSpPr/>
            <p:nvPr/>
          </p:nvSpPr>
          <p:spPr bwMode="auto">
            <a:xfrm rot="16200000">
              <a:off x="4195689" y="4654588"/>
              <a:ext cx="350158" cy="552882"/>
            </a:xfrm>
            <a:custGeom>
              <a:avLst/>
              <a:gdLst>
                <a:gd name="connsiteX0" fmla="*/ 0 w 241300"/>
                <a:gd name="connsiteY0" fmla="*/ 295275 h 381000"/>
                <a:gd name="connsiteX1" fmla="*/ 107950 w 241300"/>
                <a:gd name="connsiteY1" fmla="*/ 250825 h 381000"/>
                <a:gd name="connsiteX2" fmla="*/ 9525 w 241300"/>
                <a:gd name="connsiteY2" fmla="*/ 34925 h 381000"/>
                <a:gd name="connsiteX3" fmla="*/ 79375 w 241300"/>
                <a:gd name="connsiteY3" fmla="*/ 0 h 381000"/>
                <a:gd name="connsiteX4" fmla="*/ 101600 w 241300"/>
                <a:gd name="connsiteY4" fmla="*/ 34925 h 381000"/>
                <a:gd name="connsiteX5" fmla="*/ 168275 w 241300"/>
                <a:gd name="connsiteY5" fmla="*/ 41275 h 381000"/>
                <a:gd name="connsiteX6" fmla="*/ 149225 w 241300"/>
                <a:gd name="connsiteY6" fmla="*/ 111125 h 381000"/>
                <a:gd name="connsiteX7" fmla="*/ 241300 w 241300"/>
                <a:gd name="connsiteY7" fmla="*/ 298450 h 381000"/>
                <a:gd name="connsiteX8" fmla="*/ 38100 w 241300"/>
                <a:gd name="connsiteY8" fmla="*/ 381000 h 381000"/>
                <a:gd name="connsiteX9" fmla="*/ 0 w 241300"/>
                <a:gd name="connsiteY9" fmla="*/ 295275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300" h="381000">
                  <a:moveTo>
                    <a:pt x="0" y="295275"/>
                  </a:moveTo>
                  <a:lnTo>
                    <a:pt x="107950" y="250825"/>
                  </a:lnTo>
                  <a:lnTo>
                    <a:pt x="9525" y="34925"/>
                  </a:lnTo>
                  <a:lnTo>
                    <a:pt x="79375" y="0"/>
                  </a:lnTo>
                  <a:lnTo>
                    <a:pt x="101600" y="34925"/>
                  </a:lnTo>
                  <a:lnTo>
                    <a:pt x="168275" y="41275"/>
                  </a:lnTo>
                  <a:lnTo>
                    <a:pt x="149225" y="111125"/>
                  </a:lnTo>
                  <a:lnTo>
                    <a:pt x="241300" y="298450"/>
                  </a:lnTo>
                  <a:lnTo>
                    <a:pt x="38100" y="381000"/>
                  </a:lnTo>
                  <a:lnTo>
                    <a:pt x="0" y="295275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cxnSp>
          <p:nvCxnSpPr>
            <p:cNvPr id="40" name="Connecteur droit 39"/>
            <p:cNvCxnSpPr/>
            <p:nvPr/>
          </p:nvCxnSpPr>
          <p:spPr bwMode="auto">
            <a:xfrm rot="16200000" flipH="1" flipV="1">
              <a:off x="4334068" y="2374582"/>
              <a:ext cx="1962417" cy="4210170"/>
            </a:xfrm>
            <a:prstGeom prst="line">
              <a:avLst/>
            </a:prstGeom>
            <a:noFill/>
            <a:ln w="50800" cap="flat" cmpd="tri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Connecteur droit 41"/>
            <p:cNvCxnSpPr/>
            <p:nvPr/>
          </p:nvCxnSpPr>
          <p:spPr bwMode="auto">
            <a:xfrm rot="16200000" flipH="1" flipV="1">
              <a:off x="2747932" y="5206423"/>
              <a:ext cx="223247" cy="718747"/>
            </a:xfrm>
            <a:prstGeom prst="line">
              <a:avLst/>
            </a:prstGeom>
            <a:noFill/>
            <a:ln w="50800" cap="flat" cmpd="tri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Forme libre 56"/>
            <p:cNvSpPr/>
            <p:nvPr/>
          </p:nvSpPr>
          <p:spPr bwMode="auto">
            <a:xfrm rot="16200000">
              <a:off x="7464982" y="3229056"/>
              <a:ext cx="312446" cy="347355"/>
            </a:xfrm>
            <a:custGeom>
              <a:avLst/>
              <a:gdLst>
                <a:gd name="connsiteX0" fmla="*/ 0 w 177800"/>
                <a:gd name="connsiteY0" fmla="*/ 34925 h 225425"/>
                <a:gd name="connsiteX1" fmla="*/ 92075 w 177800"/>
                <a:gd name="connsiteY1" fmla="*/ 0 h 225425"/>
                <a:gd name="connsiteX2" fmla="*/ 177800 w 177800"/>
                <a:gd name="connsiteY2" fmla="*/ 184150 h 225425"/>
                <a:gd name="connsiteX3" fmla="*/ 85725 w 177800"/>
                <a:gd name="connsiteY3" fmla="*/ 225425 h 225425"/>
                <a:gd name="connsiteX4" fmla="*/ 0 w 177800"/>
                <a:gd name="connsiteY4" fmla="*/ 34925 h 225425"/>
                <a:gd name="connsiteX0" fmla="*/ 0 w 214587"/>
                <a:gd name="connsiteY0" fmla="*/ 55948 h 225425"/>
                <a:gd name="connsiteX1" fmla="*/ 128862 w 214587"/>
                <a:gd name="connsiteY1" fmla="*/ 0 h 225425"/>
                <a:gd name="connsiteX2" fmla="*/ 214587 w 214587"/>
                <a:gd name="connsiteY2" fmla="*/ 184150 h 225425"/>
                <a:gd name="connsiteX3" fmla="*/ 122512 w 214587"/>
                <a:gd name="connsiteY3" fmla="*/ 225425 h 225425"/>
                <a:gd name="connsiteX4" fmla="*/ 0 w 214587"/>
                <a:gd name="connsiteY4" fmla="*/ 55948 h 225425"/>
                <a:gd name="connsiteX0" fmla="*/ 0 w 214587"/>
                <a:gd name="connsiteY0" fmla="*/ 55948 h 238563"/>
                <a:gd name="connsiteX1" fmla="*/ 128862 w 214587"/>
                <a:gd name="connsiteY1" fmla="*/ 0 h 238563"/>
                <a:gd name="connsiteX2" fmla="*/ 214587 w 214587"/>
                <a:gd name="connsiteY2" fmla="*/ 184150 h 238563"/>
                <a:gd name="connsiteX3" fmla="*/ 85725 w 214587"/>
                <a:gd name="connsiteY3" fmla="*/ 238563 h 238563"/>
                <a:gd name="connsiteX4" fmla="*/ 0 w 214587"/>
                <a:gd name="connsiteY4" fmla="*/ 55948 h 23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87" h="238563">
                  <a:moveTo>
                    <a:pt x="0" y="55948"/>
                  </a:moveTo>
                  <a:lnTo>
                    <a:pt x="128862" y="0"/>
                  </a:lnTo>
                  <a:lnTo>
                    <a:pt x="214587" y="184150"/>
                  </a:lnTo>
                  <a:lnTo>
                    <a:pt x="85725" y="238563"/>
                  </a:lnTo>
                  <a:lnTo>
                    <a:pt x="0" y="55948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</p:grpSp>
      <p:sp>
        <p:nvSpPr>
          <p:cNvPr id="22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Les aménagements : impact foncier des ouvrages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28" name="Titre 1"/>
          <p:cNvSpPr txBox="1">
            <a:spLocks/>
          </p:cNvSpPr>
          <p:nvPr/>
        </p:nvSpPr>
        <p:spPr>
          <a:xfrm>
            <a:off x="332476" y="1647194"/>
            <a:ext cx="2048414" cy="332398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1600" b="1" i="0" kern="1200" dirty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400" dirty="0">
                <a:solidFill>
                  <a:srgbClr val="000000"/>
                </a:solidFill>
              </a:rPr>
              <a:t>&gt; 2019 à 2022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Station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Saint-Genis-Laval </a:t>
            </a:r>
            <a:r>
              <a:rPr lang="fr-FR" sz="1400" b="0" dirty="0">
                <a:solidFill>
                  <a:srgbClr val="000000"/>
                </a:solidFill>
              </a:rPr>
              <a:t>Hôpitaux Sud :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dirty="0" smtClean="0">
                <a:solidFill>
                  <a:srgbClr val="000000"/>
                </a:solidFill>
              </a:rPr>
              <a:t>Construction</a:t>
            </a:r>
            <a:br>
              <a:rPr lang="fr-FR" sz="1400" dirty="0" smtClean="0">
                <a:solidFill>
                  <a:srgbClr val="000000"/>
                </a:solidFill>
              </a:rPr>
            </a:br>
            <a:r>
              <a:rPr lang="fr-FR" sz="1400" dirty="0" smtClean="0">
                <a:solidFill>
                  <a:srgbClr val="000000"/>
                </a:solidFill>
              </a:rPr>
              <a:t>des </a:t>
            </a:r>
            <a:r>
              <a:rPr lang="fr-FR" sz="1400" dirty="0">
                <a:solidFill>
                  <a:srgbClr val="000000"/>
                </a:solidFill>
              </a:rPr>
              <a:t>ouvrages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1. Puits </a:t>
            </a:r>
            <a:r>
              <a:rPr lang="fr-FR" sz="1400" b="0" dirty="0">
                <a:solidFill>
                  <a:srgbClr val="000000"/>
                </a:solidFill>
              </a:rPr>
              <a:t>de </a:t>
            </a:r>
            <a:r>
              <a:rPr lang="fr-FR" sz="1400" b="0" dirty="0" smtClean="0">
                <a:solidFill>
                  <a:srgbClr val="000000"/>
                </a:solidFill>
              </a:rPr>
              <a:t>lancement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du </a:t>
            </a:r>
            <a:r>
              <a:rPr lang="fr-FR" sz="1400" b="0" dirty="0">
                <a:solidFill>
                  <a:srgbClr val="000000"/>
                </a:solidFill>
              </a:rPr>
              <a:t>tunnelier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2. Station </a:t>
            </a:r>
            <a:r>
              <a:rPr lang="fr-FR" sz="1400" b="0" dirty="0">
                <a:solidFill>
                  <a:srgbClr val="000000"/>
                </a:solidFill>
              </a:rPr>
              <a:t>et P+R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3. Tunnel</a:t>
            </a:r>
            <a:endParaRPr lang="fr-FR" sz="1400" b="0" dirty="0">
              <a:solidFill>
                <a:srgbClr val="00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085663" y="5112315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2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7490714" y="3248680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1</a:t>
            </a:r>
            <a:endParaRPr lang="fr-FR" sz="1400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535536" y="5634827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3</a:t>
            </a:r>
            <a:endParaRPr lang="fr-FR" sz="1400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grpSp>
        <p:nvGrpSpPr>
          <p:cNvPr id="39" name="Groupe 31"/>
          <p:cNvGrpSpPr/>
          <p:nvPr/>
        </p:nvGrpSpPr>
        <p:grpSpPr>
          <a:xfrm>
            <a:off x="3356236" y="4612615"/>
            <a:ext cx="338554" cy="369332"/>
            <a:chOff x="894860" y="4230196"/>
            <a:chExt cx="338554" cy="369332"/>
          </a:xfrm>
        </p:grpSpPr>
        <p:sp>
          <p:nvSpPr>
            <p:cNvPr id="41" name="Rectangle à coins arrondis 40"/>
            <p:cNvSpPr/>
            <p:nvPr/>
          </p:nvSpPr>
          <p:spPr bwMode="auto">
            <a:xfrm>
              <a:off x="948583" y="4283361"/>
              <a:ext cx="231109" cy="263002"/>
            </a:xfrm>
            <a:prstGeom prst="roundRect">
              <a:avLst/>
            </a:prstGeom>
            <a:solidFill>
              <a:srgbClr val="00206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894860" y="423019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P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Groupe 45"/>
          <p:cNvGrpSpPr/>
          <p:nvPr/>
        </p:nvGrpSpPr>
        <p:grpSpPr>
          <a:xfrm>
            <a:off x="6759647" y="4368416"/>
            <a:ext cx="338554" cy="369332"/>
            <a:chOff x="894860" y="4230196"/>
            <a:chExt cx="338554" cy="369332"/>
          </a:xfrm>
        </p:grpSpPr>
        <p:sp>
          <p:nvSpPr>
            <p:cNvPr id="48" name="Rectangle à coins arrondis 47"/>
            <p:cNvSpPr/>
            <p:nvPr/>
          </p:nvSpPr>
          <p:spPr bwMode="auto">
            <a:xfrm>
              <a:off x="948583" y="4283361"/>
              <a:ext cx="231109" cy="263002"/>
            </a:xfrm>
            <a:prstGeom prst="roundRect">
              <a:avLst/>
            </a:prstGeom>
            <a:solidFill>
              <a:srgbClr val="00206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894860" y="423019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P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Rectangle à coins arrondis 49"/>
          <p:cNvSpPr/>
          <p:nvPr/>
        </p:nvSpPr>
        <p:spPr bwMode="auto">
          <a:xfrm>
            <a:off x="3262603" y="2758572"/>
            <a:ext cx="1274810" cy="48906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CHU Lyon-Sud Jules </a:t>
            </a:r>
            <a:r>
              <a:rPr lang="fr-FR" sz="1200" b="1" dirty="0" err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Courmont</a:t>
            </a:r>
            <a:endParaRPr lang="fr-FR" sz="12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51" name="Rectangle à coins arrondis 50"/>
          <p:cNvSpPr/>
          <p:nvPr/>
        </p:nvSpPr>
        <p:spPr bwMode="auto">
          <a:xfrm>
            <a:off x="7349128" y="3897210"/>
            <a:ext cx="1084038" cy="420956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Pharmacie Centrale</a:t>
            </a:r>
            <a:endParaRPr lang="fr-FR" sz="10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grpSp>
        <p:nvGrpSpPr>
          <p:cNvPr id="58" name="Groupe 35"/>
          <p:cNvGrpSpPr/>
          <p:nvPr/>
        </p:nvGrpSpPr>
        <p:grpSpPr>
          <a:xfrm>
            <a:off x="4888970" y="5316263"/>
            <a:ext cx="338554" cy="369332"/>
            <a:chOff x="894860" y="4230196"/>
            <a:chExt cx="338554" cy="369332"/>
          </a:xfrm>
        </p:grpSpPr>
        <p:sp>
          <p:nvSpPr>
            <p:cNvPr id="59" name="Rectangle à coins arrondis 58"/>
            <p:cNvSpPr/>
            <p:nvPr/>
          </p:nvSpPr>
          <p:spPr bwMode="auto">
            <a:xfrm>
              <a:off x="948583" y="4283361"/>
              <a:ext cx="231109" cy="263002"/>
            </a:xfrm>
            <a:prstGeom prst="roundRect">
              <a:avLst/>
            </a:prstGeom>
            <a:solidFill>
              <a:srgbClr val="00206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894860" y="423019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P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872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8" r="15771" b="9112"/>
          <a:stretch/>
        </p:blipFill>
        <p:spPr>
          <a:xfrm rot="16200000">
            <a:off x="3256414" y="979038"/>
            <a:ext cx="4656505" cy="614965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rme libre 15"/>
          <p:cNvSpPr/>
          <p:nvPr/>
        </p:nvSpPr>
        <p:spPr bwMode="auto">
          <a:xfrm rot="16200000">
            <a:off x="3874900" y="4653830"/>
            <a:ext cx="714870" cy="842631"/>
          </a:xfrm>
          <a:custGeom>
            <a:avLst/>
            <a:gdLst>
              <a:gd name="connsiteX0" fmla="*/ 0 w 481446"/>
              <a:gd name="connsiteY0" fmla="*/ 349828 h 581891"/>
              <a:gd name="connsiteX1" fmla="*/ 86591 w 481446"/>
              <a:gd name="connsiteY1" fmla="*/ 34637 h 581891"/>
              <a:gd name="connsiteX2" fmla="*/ 142009 w 481446"/>
              <a:gd name="connsiteY2" fmla="*/ 0 h 581891"/>
              <a:gd name="connsiteX3" fmla="*/ 439882 w 481446"/>
              <a:gd name="connsiteY3" fmla="*/ 96982 h 581891"/>
              <a:gd name="connsiteX4" fmla="*/ 387927 w 481446"/>
              <a:gd name="connsiteY4" fmla="*/ 287482 h 581891"/>
              <a:gd name="connsiteX5" fmla="*/ 481446 w 481446"/>
              <a:gd name="connsiteY5" fmla="*/ 498764 h 581891"/>
              <a:gd name="connsiteX6" fmla="*/ 287482 w 481446"/>
              <a:gd name="connsiteY6" fmla="*/ 581891 h 581891"/>
              <a:gd name="connsiteX7" fmla="*/ 204355 w 481446"/>
              <a:gd name="connsiteY7" fmla="*/ 415637 h 581891"/>
              <a:gd name="connsiteX8" fmla="*/ 0 w 481446"/>
              <a:gd name="connsiteY8" fmla="*/ 349828 h 581891"/>
              <a:gd name="connsiteX0" fmla="*/ 0 w 490971"/>
              <a:gd name="connsiteY0" fmla="*/ 349828 h 581891"/>
              <a:gd name="connsiteX1" fmla="*/ 86591 w 490971"/>
              <a:gd name="connsiteY1" fmla="*/ 34637 h 581891"/>
              <a:gd name="connsiteX2" fmla="*/ 142009 w 490971"/>
              <a:gd name="connsiteY2" fmla="*/ 0 h 581891"/>
              <a:gd name="connsiteX3" fmla="*/ 439882 w 490971"/>
              <a:gd name="connsiteY3" fmla="*/ 96982 h 581891"/>
              <a:gd name="connsiteX4" fmla="*/ 387927 w 490971"/>
              <a:gd name="connsiteY4" fmla="*/ 287482 h 581891"/>
              <a:gd name="connsiteX5" fmla="*/ 490971 w 490971"/>
              <a:gd name="connsiteY5" fmla="*/ 489239 h 581891"/>
              <a:gd name="connsiteX6" fmla="*/ 287482 w 490971"/>
              <a:gd name="connsiteY6" fmla="*/ 581891 h 581891"/>
              <a:gd name="connsiteX7" fmla="*/ 204355 w 490971"/>
              <a:gd name="connsiteY7" fmla="*/ 415637 h 581891"/>
              <a:gd name="connsiteX8" fmla="*/ 0 w 490971"/>
              <a:gd name="connsiteY8" fmla="*/ 349828 h 581891"/>
              <a:gd name="connsiteX0" fmla="*/ 0 w 490971"/>
              <a:gd name="connsiteY0" fmla="*/ 349828 h 581891"/>
              <a:gd name="connsiteX1" fmla="*/ 86591 w 490971"/>
              <a:gd name="connsiteY1" fmla="*/ 34637 h 581891"/>
              <a:gd name="connsiteX2" fmla="*/ 142009 w 490971"/>
              <a:gd name="connsiteY2" fmla="*/ 0 h 581891"/>
              <a:gd name="connsiteX3" fmla="*/ 439882 w 490971"/>
              <a:gd name="connsiteY3" fmla="*/ 96982 h 581891"/>
              <a:gd name="connsiteX4" fmla="*/ 394277 w 490971"/>
              <a:gd name="connsiteY4" fmla="*/ 287482 h 581891"/>
              <a:gd name="connsiteX5" fmla="*/ 490971 w 490971"/>
              <a:gd name="connsiteY5" fmla="*/ 489239 h 581891"/>
              <a:gd name="connsiteX6" fmla="*/ 287482 w 490971"/>
              <a:gd name="connsiteY6" fmla="*/ 581891 h 581891"/>
              <a:gd name="connsiteX7" fmla="*/ 204355 w 490971"/>
              <a:gd name="connsiteY7" fmla="*/ 415637 h 581891"/>
              <a:gd name="connsiteX8" fmla="*/ 0 w 490971"/>
              <a:gd name="connsiteY8" fmla="*/ 349828 h 581891"/>
              <a:gd name="connsiteX0" fmla="*/ 0 w 490971"/>
              <a:gd name="connsiteY0" fmla="*/ 349828 h 581891"/>
              <a:gd name="connsiteX1" fmla="*/ 83416 w 490971"/>
              <a:gd name="connsiteY1" fmla="*/ 25112 h 581891"/>
              <a:gd name="connsiteX2" fmla="*/ 142009 w 490971"/>
              <a:gd name="connsiteY2" fmla="*/ 0 h 581891"/>
              <a:gd name="connsiteX3" fmla="*/ 439882 w 490971"/>
              <a:gd name="connsiteY3" fmla="*/ 96982 h 581891"/>
              <a:gd name="connsiteX4" fmla="*/ 394277 w 490971"/>
              <a:gd name="connsiteY4" fmla="*/ 287482 h 581891"/>
              <a:gd name="connsiteX5" fmla="*/ 490971 w 490971"/>
              <a:gd name="connsiteY5" fmla="*/ 489239 h 581891"/>
              <a:gd name="connsiteX6" fmla="*/ 287482 w 490971"/>
              <a:gd name="connsiteY6" fmla="*/ 581891 h 581891"/>
              <a:gd name="connsiteX7" fmla="*/ 204355 w 490971"/>
              <a:gd name="connsiteY7" fmla="*/ 415637 h 581891"/>
              <a:gd name="connsiteX8" fmla="*/ 0 w 490971"/>
              <a:gd name="connsiteY8" fmla="*/ 349828 h 581891"/>
              <a:gd name="connsiteX0" fmla="*/ 0 w 490971"/>
              <a:gd name="connsiteY0" fmla="*/ 349828 h 578716"/>
              <a:gd name="connsiteX1" fmla="*/ 83416 w 490971"/>
              <a:gd name="connsiteY1" fmla="*/ 25112 h 578716"/>
              <a:gd name="connsiteX2" fmla="*/ 142009 w 490971"/>
              <a:gd name="connsiteY2" fmla="*/ 0 h 578716"/>
              <a:gd name="connsiteX3" fmla="*/ 439882 w 490971"/>
              <a:gd name="connsiteY3" fmla="*/ 96982 h 578716"/>
              <a:gd name="connsiteX4" fmla="*/ 394277 w 490971"/>
              <a:gd name="connsiteY4" fmla="*/ 287482 h 578716"/>
              <a:gd name="connsiteX5" fmla="*/ 490971 w 490971"/>
              <a:gd name="connsiteY5" fmla="*/ 489239 h 578716"/>
              <a:gd name="connsiteX6" fmla="*/ 281132 w 490971"/>
              <a:gd name="connsiteY6" fmla="*/ 578716 h 578716"/>
              <a:gd name="connsiteX7" fmla="*/ 204355 w 490971"/>
              <a:gd name="connsiteY7" fmla="*/ 415637 h 578716"/>
              <a:gd name="connsiteX8" fmla="*/ 0 w 490971"/>
              <a:gd name="connsiteY8" fmla="*/ 349828 h 5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0971" h="578716">
                <a:moveTo>
                  <a:pt x="0" y="349828"/>
                </a:moveTo>
                <a:lnTo>
                  <a:pt x="83416" y="25112"/>
                </a:lnTo>
                <a:lnTo>
                  <a:pt x="142009" y="0"/>
                </a:lnTo>
                <a:lnTo>
                  <a:pt x="439882" y="96982"/>
                </a:lnTo>
                <a:lnTo>
                  <a:pt x="394277" y="287482"/>
                </a:lnTo>
                <a:lnTo>
                  <a:pt x="490971" y="489239"/>
                </a:lnTo>
                <a:lnTo>
                  <a:pt x="281132" y="578716"/>
                </a:lnTo>
                <a:lnTo>
                  <a:pt x="204355" y="415637"/>
                </a:lnTo>
                <a:lnTo>
                  <a:pt x="0" y="349828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9" name="Forme libre 18"/>
          <p:cNvSpPr/>
          <p:nvPr/>
        </p:nvSpPr>
        <p:spPr bwMode="auto">
          <a:xfrm rot="16200000">
            <a:off x="4054143" y="4614115"/>
            <a:ext cx="453045" cy="661076"/>
          </a:xfrm>
          <a:custGeom>
            <a:avLst/>
            <a:gdLst>
              <a:gd name="connsiteX0" fmla="*/ 0 w 311150"/>
              <a:gd name="connsiteY0" fmla="*/ 53975 h 454025"/>
              <a:gd name="connsiteX1" fmla="*/ 127000 w 311150"/>
              <a:gd name="connsiteY1" fmla="*/ 0 h 454025"/>
              <a:gd name="connsiteX2" fmla="*/ 311150 w 311150"/>
              <a:gd name="connsiteY2" fmla="*/ 396875 h 454025"/>
              <a:gd name="connsiteX3" fmla="*/ 184150 w 311150"/>
              <a:gd name="connsiteY3" fmla="*/ 454025 h 454025"/>
              <a:gd name="connsiteX4" fmla="*/ 0 w 311150"/>
              <a:gd name="connsiteY4" fmla="*/ 53975 h 45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150" h="454025">
                <a:moveTo>
                  <a:pt x="0" y="53975"/>
                </a:moveTo>
                <a:lnTo>
                  <a:pt x="127000" y="0"/>
                </a:lnTo>
                <a:lnTo>
                  <a:pt x="311150" y="396875"/>
                </a:lnTo>
                <a:lnTo>
                  <a:pt x="184150" y="454025"/>
                </a:lnTo>
                <a:lnTo>
                  <a:pt x="0" y="53975"/>
                </a:lnTo>
                <a:close/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20" name="Forme libre 19"/>
          <p:cNvSpPr/>
          <p:nvPr/>
        </p:nvSpPr>
        <p:spPr bwMode="auto">
          <a:xfrm rot="16200000">
            <a:off x="4199765" y="4630295"/>
            <a:ext cx="351341" cy="554749"/>
          </a:xfrm>
          <a:custGeom>
            <a:avLst/>
            <a:gdLst>
              <a:gd name="connsiteX0" fmla="*/ 0 w 241300"/>
              <a:gd name="connsiteY0" fmla="*/ 295275 h 381000"/>
              <a:gd name="connsiteX1" fmla="*/ 107950 w 241300"/>
              <a:gd name="connsiteY1" fmla="*/ 250825 h 381000"/>
              <a:gd name="connsiteX2" fmla="*/ 9525 w 241300"/>
              <a:gd name="connsiteY2" fmla="*/ 34925 h 381000"/>
              <a:gd name="connsiteX3" fmla="*/ 79375 w 241300"/>
              <a:gd name="connsiteY3" fmla="*/ 0 h 381000"/>
              <a:gd name="connsiteX4" fmla="*/ 101600 w 241300"/>
              <a:gd name="connsiteY4" fmla="*/ 34925 h 381000"/>
              <a:gd name="connsiteX5" fmla="*/ 168275 w 241300"/>
              <a:gd name="connsiteY5" fmla="*/ 41275 h 381000"/>
              <a:gd name="connsiteX6" fmla="*/ 149225 w 241300"/>
              <a:gd name="connsiteY6" fmla="*/ 111125 h 381000"/>
              <a:gd name="connsiteX7" fmla="*/ 241300 w 241300"/>
              <a:gd name="connsiteY7" fmla="*/ 298450 h 381000"/>
              <a:gd name="connsiteX8" fmla="*/ 38100 w 241300"/>
              <a:gd name="connsiteY8" fmla="*/ 381000 h 381000"/>
              <a:gd name="connsiteX9" fmla="*/ 0 w 241300"/>
              <a:gd name="connsiteY9" fmla="*/ 295275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1300" h="381000">
                <a:moveTo>
                  <a:pt x="0" y="295275"/>
                </a:moveTo>
                <a:lnTo>
                  <a:pt x="107950" y="250825"/>
                </a:lnTo>
                <a:lnTo>
                  <a:pt x="9525" y="34925"/>
                </a:lnTo>
                <a:lnTo>
                  <a:pt x="79375" y="0"/>
                </a:lnTo>
                <a:lnTo>
                  <a:pt x="101600" y="34925"/>
                </a:lnTo>
                <a:lnTo>
                  <a:pt x="168275" y="41275"/>
                </a:lnTo>
                <a:lnTo>
                  <a:pt x="149225" y="111125"/>
                </a:lnTo>
                <a:lnTo>
                  <a:pt x="241300" y="298450"/>
                </a:lnTo>
                <a:lnTo>
                  <a:pt x="38100" y="381000"/>
                </a:lnTo>
                <a:lnTo>
                  <a:pt x="0" y="295275"/>
                </a:lnTo>
                <a:close/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grpSp>
        <p:nvGrpSpPr>
          <p:cNvPr id="27" name="Grouper 26"/>
          <p:cNvGrpSpPr/>
          <p:nvPr/>
        </p:nvGrpSpPr>
        <p:grpSpPr>
          <a:xfrm>
            <a:off x="2549780" y="6187771"/>
            <a:ext cx="260716" cy="153888"/>
            <a:chOff x="2838534" y="5915278"/>
            <a:chExt cx="260716" cy="153888"/>
          </a:xfrm>
        </p:grpSpPr>
        <p:sp>
          <p:nvSpPr>
            <p:cNvPr id="30" name="Triangle 29"/>
            <p:cNvSpPr/>
            <p:nvPr/>
          </p:nvSpPr>
          <p:spPr bwMode="auto">
            <a:xfrm rot="16200000">
              <a:off x="2829875" y="5940119"/>
              <a:ext cx="125568" cy="108249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2985961" y="5915278"/>
              <a:ext cx="11328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  <a:latin typeface="TCL Courant" charset="0"/>
                </a:rPr>
                <a:t>N</a:t>
              </a:r>
              <a:endParaRPr lang="fr-FR" sz="1000" dirty="0">
                <a:solidFill>
                  <a:schemeClr val="bg1"/>
                </a:solidFill>
                <a:latin typeface="TCL Courant" charset="0"/>
              </a:endParaRPr>
            </a:p>
          </p:txBody>
        </p:sp>
      </p:grpSp>
      <p:sp>
        <p:nvSpPr>
          <p:cNvPr id="32" name="Forme libre 31"/>
          <p:cNvSpPr/>
          <p:nvPr/>
        </p:nvSpPr>
        <p:spPr bwMode="auto">
          <a:xfrm rot="16200000">
            <a:off x="7464982" y="3229056"/>
            <a:ext cx="312446" cy="347355"/>
          </a:xfrm>
          <a:custGeom>
            <a:avLst/>
            <a:gdLst>
              <a:gd name="connsiteX0" fmla="*/ 0 w 177800"/>
              <a:gd name="connsiteY0" fmla="*/ 34925 h 225425"/>
              <a:gd name="connsiteX1" fmla="*/ 92075 w 177800"/>
              <a:gd name="connsiteY1" fmla="*/ 0 h 225425"/>
              <a:gd name="connsiteX2" fmla="*/ 177800 w 177800"/>
              <a:gd name="connsiteY2" fmla="*/ 184150 h 225425"/>
              <a:gd name="connsiteX3" fmla="*/ 85725 w 177800"/>
              <a:gd name="connsiteY3" fmla="*/ 225425 h 225425"/>
              <a:gd name="connsiteX4" fmla="*/ 0 w 177800"/>
              <a:gd name="connsiteY4" fmla="*/ 34925 h 225425"/>
              <a:gd name="connsiteX0" fmla="*/ 0 w 214587"/>
              <a:gd name="connsiteY0" fmla="*/ 55948 h 225425"/>
              <a:gd name="connsiteX1" fmla="*/ 128862 w 214587"/>
              <a:gd name="connsiteY1" fmla="*/ 0 h 225425"/>
              <a:gd name="connsiteX2" fmla="*/ 214587 w 214587"/>
              <a:gd name="connsiteY2" fmla="*/ 184150 h 225425"/>
              <a:gd name="connsiteX3" fmla="*/ 122512 w 214587"/>
              <a:gd name="connsiteY3" fmla="*/ 225425 h 225425"/>
              <a:gd name="connsiteX4" fmla="*/ 0 w 214587"/>
              <a:gd name="connsiteY4" fmla="*/ 55948 h 225425"/>
              <a:gd name="connsiteX0" fmla="*/ 0 w 214587"/>
              <a:gd name="connsiteY0" fmla="*/ 55948 h 238563"/>
              <a:gd name="connsiteX1" fmla="*/ 128862 w 214587"/>
              <a:gd name="connsiteY1" fmla="*/ 0 h 238563"/>
              <a:gd name="connsiteX2" fmla="*/ 214587 w 214587"/>
              <a:gd name="connsiteY2" fmla="*/ 184150 h 238563"/>
              <a:gd name="connsiteX3" fmla="*/ 85725 w 214587"/>
              <a:gd name="connsiteY3" fmla="*/ 238563 h 238563"/>
              <a:gd name="connsiteX4" fmla="*/ 0 w 214587"/>
              <a:gd name="connsiteY4" fmla="*/ 55948 h 238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587" h="238563">
                <a:moveTo>
                  <a:pt x="0" y="55948"/>
                </a:moveTo>
                <a:lnTo>
                  <a:pt x="128862" y="0"/>
                </a:lnTo>
                <a:lnTo>
                  <a:pt x="214587" y="184150"/>
                </a:lnTo>
                <a:lnTo>
                  <a:pt x="85725" y="238563"/>
                </a:lnTo>
                <a:lnTo>
                  <a:pt x="0" y="55948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1905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Les aménagements : impact foncier des ouvrages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22" name="Titre 1"/>
          <p:cNvSpPr txBox="1">
            <a:spLocks/>
          </p:cNvSpPr>
          <p:nvPr/>
        </p:nvSpPr>
        <p:spPr>
          <a:xfrm>
            <a:off x="332476" y="1647194"/>
            <a:ext cx="2048414" cy="289310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1600" b="1" i="0" kern="1200" dirty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400" dirty="0">
                <a:solidFill>
                  <a:srgbClr val="000000"/>
                </a:solidFill>
              </a:rPr>
              <a:t>&gt; 2023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b="0" dirty="0" smtClean="0">
                <a:solidFill>
                  <a:srgbClr val="000000"/>
                </a:solidFill>
              </a:rPr>
              <a:t>Station</a:t>
            </a:r>
            <a:br>
              <a:rPr lang="fr-FR" sz="1400" b="0" dirty="0" smtClean="0">
                <a:solidFill>
                  <a:srgbClr val="000000"/>
                </a:solidFill>
              </a:rPr>
            </a:br>
            <a:r>
              <a:rPr lang="fr-FR" sz="1400" b="0" dirty="0" smtClean="0">
                <a:solidFill>
                  <a:srgbClr val="000000"/>
                </a:solidFill>
              </a:rPr>
              <a:t>Saint-Genis-Laval </a:t>
            </a:r>
            <a:r>
              <a:rPr lang="fr-FR" sz="1400" b="0" dirty="0">
                <a:solidFill>
                  <a:srgbClr val="000000"/>
                </a:solidFill>
              </a:rPr>
              <a:t>Hôpitaux Sud :</a:t>
            </a: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dirty="0">
                <a:solidFill>
                  <a:srgbClr val="000000"/>
                </a:solidFill>
              </a:rPr>
              <a:t>Emprises </a:t>
            </a:r>
            <a:r>
              <a:rPr lang="fr-FR" sz="1400" dirty="0" smtClean="0">
                <a:solidFill>
                  <a:srgbClr val="000000"/>
                </a:solidFill>
              </a:rPr>
              <a:t>définitives en surface</a:t>
            </a:r>
            <a:endParaRPr lang="fr-FR" sz="1400" dirty="0">
              <a:solidFill>
                <a:srgbClr val="000000"/>
              </a:solidFill>
            </a:endParaRP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b="0" dirty="0">
                <a:solidFill>
                  <a:srgbClr val="000000"/>
                </a:solidFill>
              </a:rPr>
              <a:t>1. Puits de </a:t>
            </a:r>
            <a:r>
              <a:rPr lang="fr-FR" sz="1400" b="0" dirty="0" smtClean="0">
                <a:solidFill>
                  <a:srgbClr val="000000"/>
                </a:solidFill>
              </a:rPr>
              <a:t>ventilation et accès de secours</a:t>
            </a:r>
            <a:endParaRPr lang="fr-FR" sz="1400" b="0" dirty="0">
              <a:solidFill>
                <a:srgbClr val="000000"/>
              </a:solidFill>
            </a:endParaRPr>
          </a:p>
          <a:p>
            <a:endParaRPr lang="fr-FR" sz="1400" b="0" dirty="0">
              <a:solidFill>
                <a:srgbClr val="000000"/>
              </a:solidFill>
            </a:endParaRPr>
          </a:p>
          <a:p>
            <a:r>
              <a:rPr lang="fr-FR" sz="1400" b="0" dirty="0">
                <a:solidFill>
                  <a:srgbClr val="000000"/>
                </a:solidFill>
              </a:rPr>
              <a:t>2. Station et </a:t>
            </a:r>
            <a:r>
              <a:rPr lang="fr-FR" sz="1400" b="0" dirty="0" smtClean="0">
                <a:solidFill>
                  <a:srgbClr val="000000"/>
                </a:solidFill>
              </a:rPr>
              <a:t>P+R</a:t>
            </a:r>
            <a:endParaRPr lang="fr-FR" sz="1400" b="0" dirty="0">
              <a:solidFill>
                <a:srgbClr val="00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085663" y="5112315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2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490714" y="3248680"/>
            <a:ext cx="25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1</a:t>
            </a:r>
            <a:endParaRPr lang="fr-FR" sz="1400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4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35"/>
          <a:stretch/>
        </p:blipFill>
        <p:spPr>
          <a:xfrm>
            <a:off x="3584692" y="1729384"/>
            <a:ext cx="5082807" cy="466965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23850" y="1608718"/>
            <a:ext cx="30723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Une esplanade piétonne permettra d’accéder à la station de métro, à la gare </a:t>
            </a:r>
            <a:r>
              <a:rPr lang="fr-FR" sz="1400" dirty="0" smtClean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bus</a:t>
            </a:r>
            <a:br>
              <a:rPr lang="fr-FR" sz="1400" dirty="0" smtClean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et </a:t>
            </a:r>
            <a: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au centre hospitalier</a:t>
            </a:r>
          </a:p>
          <a:p>
            <a:pPr marL="182563" indent="-182563"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Un bâtiment parc-relais</a:t>
            </a:r>
            <a:b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de 900 places sera construit</a:t>
            </a:r>
            <a:b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au dessus de la station de métro pour faciliter les correspondances</a:t>
            </a:r>
          </a:p>
          <a:p>
            <a:pPr marL="182563" indent="-182563"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Nouvelles voiries d’accès construites par la Métropole</a:t>
            </a: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Vue extérieure avec le parc-relais</a:t>
            </a:r>
            <a:endParaRPr lang="fr-FR" sz="1600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</p:spTree>
    <p:extLst>
      <p:ext uri="{BB962C8B-B14F-4D97-AF65-F5344CB8AC3E}">
        <p14:creationId xmlns:p14="http://schemas.microsoft.com/office/powerpoint/2010/main" val="299681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22" t="-961" r="-4241" b="291"/>
          <a:stretch/>
        </p:blipFill>
        <p:spPr>
          <a:xfrm>
            <a:off x="323851" y="2060575"/>
            <a:ext cx="8455024" cy="397927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5" name="Forme libre 44"/>
          <p:cNvSpPr/>
          <p:nvPr/>
        </p:nvSpPr>
        <p:spPr bwMode="auto">
          <a:xfrm>
            <a:off x="322729" y="2064124"/>
            <a:ext cx="8464924" cy="1956547"/>
          </a:xfrm>
          <a:custGeom>
            <a:avLst/>
            <a:gdLst>
              <a:gd name="connsiteX0" fmla="*/ 0 w 8464924"/>
              <a:gd name="connsiteY0" fmla="*/ 0 h 1956547"/>
              <a:gd name="connsiteX1" fmla="*/ 8464924 w 8464924"/>
              <a:gd name="connsiteY1" fmla="*/ 0 h 1956547"/>
              <a:gd name="connsiteX2" fmla="*/ 8464924 w 8464924"/>
              <a:gd name="connsiteY2" fmla="*/ 1943100 h 1956547"/>
              <a:gd name="connsiteX3" fmla="*/ 7207624 w 8464924"/>
              <a:gd name="connsiteY3" fmla="*/ 1943100 h 1956547"/>
              <a:gd name="connsiteX4" fmla="*/ 7207624 w 8464924"/>
              <a:gd name="connsiteY4" fmla="*/ 275664 h 1956547"/>
              <a:gd name="connsiteX5" fmla="*/ 1196789 w 8464924"/>
              <a:gd name="connsiteY5" fmla="*/ 275664 h 1956547"/>
              <a:gd name="connsiteX6" fmla="*/ 1196789 w 8464924"/>
              <a:gd name="connsiteY6" fmla="*/ 1956547 h 1956547"/>
              <a:gd name="connsiteX7" fmla="*/ 6724 w 8464924"/>
              <a:gd name="connsiteY7" fmla="*/ 1956547 h 1956547"/>
              <a:gd name="connsiteX8" fmla="*/ 0 w 8464924"/>
              <a:gd name="connsiteY8" fmla="*/ 0 h 195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4924" h="1956547">
                <a:moveTo>
                  <a:pt x="0" y="0"/>
                </a:moveTo>
                <a:lnTo>
                  <a:pt x="8464924" y="0"/>
                </a:lnTo>
                <a:lnTo>
                  <a:pt x="8464924" y="1943100"/>
                </a:lnTo>
                <a:lnTo>
                  <a:pt x="7207624" y="1943100"/>
                </a:lnTo>
                <a:lnTo>
                  <a:pt x="7207624" y="275664"/>
                </a:lnTo>
                <a:lnTo>
                  <a:pt x="1196789" y="275664"/>
                </a:lnTo>
                <a:lnTo>
                  <a:pt x="1196789" y="1956547"/>
                </a:lnTo>
                <a:lnTo>
                  <a:pt x="6724" y="1956547"/>
                </a:lnTo>
                <a:cubicBezTo>
                  <a:pt x="4483" y="1304365"/>
                  <a:pt x="2241" y="652182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26000">
                <a:srgbClr val="00B0F0">
                  <a:tint val="44500"/>
                  <a:satMod val="160000"/>
                </a:srgbClr>
              </a:gs>
              <a:gs pos="5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23851" y="4009988"/>
            <a:ext cx="1763168" cy="646944"/>
          </a:xfrm>
          <a:prstGeom prst="rect">
            <a:avLst/>
          </a:prstGeom>
          <a:gradFill flip="none" rotWithShape="1">
            <a:gsLst>
              <a:gs pos="0">
                <a:srgbClr val="CDBBAB">
                  <a:tint val="66000"/>
                  <a:satMod val="160000"/>
                </a:srgbClr>
              </a:gs>
              <a:gs pos="50000">
                <a:srgbClr val="CDBBAB">
                  <a:tint val="44500"/>
                  <a:satMod val="160000"/>
                </a:srgbClr>
              </a:gs>
              <a:gs pos="100000">
                <a:srgbClr val="CDBBAB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Coupe de la station / Surface / Mezzanine / Quai</a:t>
            </a:r>
            <a:endParaRPr lang="fr-FR" sz="1600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32432" y="3665907"/>
            <a:ext cx="3072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</a:pPr>
            <a:r>
              <a:rPr lang="fr-FR" sz="1400" dirty="0">
                <a:latin typeface="TCL" charset="0"/>
                <a:ea typeface="TCL" charset="0"/>
                <a:cs typeface="TCL" charset="0"/>
              </a:rPr>
              <a:t>S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urface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23853" y="4670181"/>
            <a:ext cx="3072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</a:pPr>
            <a:r>
              <a:rPr lang="fr-FR" sz="1400" dirty="0">
                <a:latin typeface="TCL" charset="0"/>
                <a:ea typeface="TCL" charset="0"/>
                <a:cs typeface="TCL" charset="0"/>
              </a:rPr>
              <a:t>Q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uai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32432" y="4190871"/>
            <a:ext cx="3072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</a:pPr>
            <a:r>
              <a:rPr lang="fr-FR" sz="1400">
                <a:latin typeface="TCL" charset="0"/>
                <a:ea typeface="TCL" charset="0"/>
                <a:cs typeface="TCL" charset="0"/>
              </a:rPr>
              <a:t>M</a:t>
            </a:r>
            <a:r>
              <a:rPr lang="fr-FR" sz="1400" smtClean="0">
                <a:latin typeface="TCL" charset="0"/>
                <a:ea typeface="TCL" charset="0"/>
                <a:cs typeface="TCL" charset="0"/>
              </a:rPr>
              <a:t>ezzanine</a:t>
            </a:r>
            <a:endParaRPr lang="fr-FR" sz="1400" dirty="0" smtClean="0"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481210" y="3450781"/>
            <a:ext cx="1304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</a:pP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Esplanade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Accès station</a:t>
            </a:r>
          </a:p>
        </p:txBody>
      </p:sp>
      <p:sp>
        <p:nvSpPr>
          <p:cNvPr id="4" name="Forme libre 3"/>
          <p:cNvSpPr/>
          <p:nvPr/>
        </p:nvSpPr>
        <p:spPr bwMode="auto">
          <a:xfrm>
            <a:off x="1510748" y="2327601"/>
            <a:ext cx="6004867" cy="1659698"/>
          </a:xfrm>
          <a:custGeom>
            <a:avLst/>
            <a:gdLst>
              <a:gd name="connsiteX0" fmla="*/ 12526 w 6018756"/>
              <a:gd name="connsiteY0" fmla="*/ 1647172 h 1647172"/>
              <a:gd name="connsiteX1" fmla="*/ 1766170 w 6018756"/>
              <a:gd name="connsiteY1" fmla="*/ 1647172 h 1647172"/>
              <a:gd name="connsiteX2" fmla="*/ 1766170 w 6018756"/>
              <a:gd name="connsiteY2" fmla="*/ 1114816 h 1647172"/>
              <a:gd name="connsiteX3" fmla="*/ 6018756 w 6018756"/>
              <a:gd name="connsiteY3" fmla="*/ 1114816 h 1647172"/>
              <a:gd name="connsiteX4" fmla="*/ 6018756 w 6018756"/>
              <a:gd name="connsiteY4" fmla="*/ 563671 h 1647172"/>
              <a:gd name="connsiteX5" fmla="*/ 6018756 w 6018756"/>
              <a:gd name="connsiteY5" fmla="*/ 0 h 1647172"/>
              <a:gd name="connsiteX6" fmla="*/ 0 w 6018756"/>
              <a:gd name="connsiteY6" fmla="*/ 0 h 1647172"/>
              <a:gd name="connsiteX7" fmla="*/ 12526 w 6018756"/>
              <a:gd name="connsiteY7" fmla="*/ 1647172 h 164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8756" h="1647172">
                <a:moveTo>
                  <a:pt x="12526" y="1647172"/>
                </a:moveTo>
                <a:lnTo>
                  <a:pt x="1766170" y="1647172"/>
                </a:lnTo>
                <a:lnTo>
                  <a:pt x="1766170" y="1114816"/>
                </a:lnTo>
                <a:lnTo>
                  <a:pt x="6018756" y="1114816"/>
                </a:lnTo>
                <a:lnTo>
                  <a:pt x="6018756" y="563671"/>
                </a:lnTo>
                <a:lnTo>
                  <a:pt x="6018756" y="0"/>
                </a:lnTo>
                <a:lnTo>
                  <a:pt x="0" y="0"/>
                </a:lnTo>
                <a:cubicBezTo>
                  <a:pt x="4175" y="549057"/>
                  <a:pt x="8351" y="1098115"/>
                  <a:pt x="12526" y="1647172"/>
                </a:cubicBezTo>
                <a:close/>
              </a:path>
            </a:pathLst>
          </a:custGeom>
          <a:solidFill>
            <a:srgbClr val="0070BA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035846" y="2671519"/>
            <a:ext cx="3072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</a:pP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Bâtiment Parc Relais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23851" y="5287245"/>
            <a:ext cx="1763168" cy="575187"/>
          </a:xfrm>
          <a:prstGeom prst="rect">
            <a:avLst/>
          </a:prstGeom>
          <a:gradFill flip="none" rotWithShape="1">
            <a:gsLst>
              <a:gs pos="0">
                <a:srgbClr val="9E6844">
                  <a:shade val="30000"/>
                  <a:satMod val="115000"/>
                </a:srgbClr>
              </a:gs>
              <a:gs pos="50000">
                <a:srgbClr val="9E6844">
                  <a:shade val="67500"/>
                  <a:satMod val="115000"/>
                </a:srgbClr>
              </a:gs>
              <a:gs pos="100000">
                <a:srgbClr val="9E6844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572317" y="5287245"/>
            <a:ext cx="1212908" cy="575187"/>
          </a:xfrm>
          <a:prstGeom prst="rect">
            <a:avLst/>
          </a:prstGeom>
          <a:gradFill flip="none" rotWithShape="1">
            <a:gsLst>
              <a:gs pos="0">
                <a:srgbClr val="9E6844">
                  <a:shade val="30000"/>
                  <a:satMod val="115000"/>
                </a:srgbClr>
              </a:gs>
              <a:gs pos="50000">
                <a:srgbClr val="9E6844">
                  <a:shade val="67500"/>
                  <a:satMod val="115000"/>
                </a:srgbClr>
              </a:gs>
              <a:gs pos="100000">
                <a:srgbClr val="9E6844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376405" y="3665673"/>
            <a:ext cx="1511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buClr>
                <a:srgbClr val="0070BA"/>
              </a:buClr>
            </a:pP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Salle des billets</a:t>
            </a:r>
          </a:p>
        </p:txBody>
      </p:sp>
      <p:sp>
        <p:nvSpPr>
          <p:cNvPr id="26" name="Forme libre 25"/>
          <p:cNvSpPr/>
          <p:nvPr/>
        </p:nvSpPr>
        <p:spPr bwMode="auto">
          <a:xfrm>
            <a:off x="332432" y="5295461"/>
            <a:ext cx="1734368" cy="566971"/>
          </a:xfrm>
          <a:custGeom>
            <a:avLst/>
            <a:gdLst>
              <a:gd name="connsiteX0" fmla="*/ 0 w 1677215"/>
              <a:gd name="connsiteY0" fmla="*/ 0 h 581890"/>
              <a:gd name="connsiteX1" fmla="*/ 1677215 w 1677215"/>
              <a:gd name="connsiteY1" fmla="*/ 0 h 581890"/>
              <a:gd name="connsiteX2" fmla="*/ 1677215 w 1677215"/>
              <a:gd name="connsiteY2" fmla="*/ 581890 h 58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7215" h="581890">
                <a:moveTo>
                  <a:pt x="0" y="0"/>
                </a:moveTo>
                <a:lnTo>
                  <a:pt x="1677215" y="0"/>
                </a:lnTo>
                <a:lnTo>
                  <a:pt x="1677215" y="581890"/>
                </a:lnTo>
              </a:path>
            </a:pathLst>
          </a:cu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31" name="Forme libre 30"/>
          <p:cNvSpPr/>
          <p:nvPr/>
        </p:nvSpPr>
        <p:spPr bwMode="auto">
          <a:xfrm flipH="1">
            <a:off x="7588243" y="5295935"/>
            <a:ext cx="1196981" cy="566498"/>
          </a:xfrm>
          <a:custGeom>
            <a:avLst/>
            <a:gdLst>
              <a:gd name="connsiteX0" fmla="*/ 0 w 1677215"/>
              <a:gd name="connsiteY0" fmla="*/ 0 h 581890"/>
              <a:gd name="connsiteX1" fmla="*/ 1677215 w 1677215"/>
              <a:gd name="connsiteY1" fmla="*/ 0 h 581890"/>
              <a:gd name="connsiteX2" fmla="*/ 1677215 w 1677215"/>
              <a:gd name="connsiteY2" fmla="*/ 581890 h 58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7215" h="581890">
                <a:moveTo>
                  <a:pt x="0" y="0"/>
                </a:moveTo>
                <a:lnTo>
                  <a:pt x="1677215" y="0"/>
                </a:lnTo>
                <a:lnTo>
                  <a:pt x="1677215" y="581890"/>
                </a:lnTo>
              </a:path>
            </a:pathLst>
          </a:cu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580994" y="4009988"/>
            <a:ext cx="1217936" cy="646944"/>
          </a:xfrm>
          <a:prstGeom prst="rect">
            <a:avLst/>
          </a:prstGeom>
          <a:gradFill flip="none" rotWithShape="1">
            <a:gsLst>
              <a:gs pos="0">
                <a:srgbClr val="CDBBAB">
                  <a:tint val="66000"/>
                  <a:satMod val="160000"/>
                </a:srgbClr>
              </a:gs>
              <a:gs pos="50000">
                <a:srgbClr val="CDBBAB">
                  <a:tint val="44500"/>
                  <a:satMod val="160000"/>
                </a:srgbClr>
              </a:gs>
              <a:gs pos="100000">
                <a:srgbClr val="CDBBAB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cxnSp>
        <p:nvCxnSpPr>
          <p:cNvPr id="39" name="Connecteur droit 38"/>
          <p:cNvCxnSpPr/>
          <p:nvPr/>
        </p:nvCxnSpPr>
        <p:spPr bwMode="auto">
          <a:xfrm>
            <a:off x="332432" y="4656932"/>
            <a:ext cx="8446442" cy="0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Connecteur droit 39"/>
          <p:cNvCxnSpPr/>
          <p:nvPr/>
        </p:nvCxnSpPr>
        <p:spPr bwMode="auto">
          <a:xfrm>
            <a:off x="332432" y="5022692"/>
            <a:ext cx="8446442" cy="0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Forme libre 41"/>
          <p:cNvSpPr/>
          <p:nvPr/>
        </p:nvSpPr>
        <p:spPr bwMode="auto">
          <a:xfrm>
            <a:off x="1504709" y="2326512"/>
            <a:ext cx="6013048" cy="1689904"/>
          </a:xfrm>
          <a:custGeom>
            <a:avLst/>
            <a:gdLst>
              <a:gd name="connsiteX0" fmla="*/ 11575 w 6013048"/>
              <a:gd name="connsiteY0" fmla="*/ 0 h 1689904"/>
              <a:gd name="connsiteX1" fmla="*/ 6013048 w 6013048"/>
              <a:gd name="connsiteY1" fmla="*/ 0 h 1689904"/>
              <a:gd name="connsiteX2" fmla="*/ 6013048 w 6013048"/>
              <a:gd name="connsiteY2" fmla="*/ 1140106 h 1689904"/>
              <a:gd name="connsiteX3" fmla="*/ 1765139 w 6013048"/>
              <a:gd name="connsiteY3" fmla="*/ 1140106 h 1689904"/>
              <a:gd name="connsiteX4" fmla="*/ 1765139 w 6013048"/>
              <a:gd name="connsiteY4" fmla="*/ 1689904 h 1689904"/>
              <a:gd name="connsiteX5" fmla="*/ 0 w 6013048"/>
              <a:gd name="connsiteY5" fmla="*/ 1689904 h 1689904"/>
              <a:gd name="connsiteX6" fmla="*/ 11575 w 6013048"/>
              <a:gd name="connsiteY6" fmla="*/ 0 h 1689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13048" h="1689904">
                <a:moveTo>
                  <a:pt x="11575" y="0"/>
                </a:moveTo>
                <a:lnTo>
                  <a:pt x="6013048" y="0"/>
                </a:lnTo>
                <a:lnTo>
                  <a:pt x="6013048" y="1140106"/>
                </a:lnTo>
                <a:lnTo>
                  <a:pt x="1765139" y="1140106"/>
                </a:lnTo>
                <a:lnTo>
                  <a:pt x="1765139" y="1689904"/>
                </a:lnTo>
                <a:lnTo>
                  <a:pt x="0" y="1689904"/>
                </a:lnTo>
                <a:cubicBezTo>
                  <a:pt x="3858" y="1126603"/>
                  <a:pt x="7717" y="563301"/>
                  <a:pt x="11575" y="0"/>
                </a:cubicBezTo>
                <a:close/>
              </a:path>
            </a:pathLst>
          </a:custGeom>
          <a:noFill/>
          <a:ln w="28575" cap="flat" cmpd="sng" algn="ctr">
            <a:solidFill>
              <a:srgbClr val="0070B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cxnSp>
        <p:nvCxnSpPr>
          <p:cNvPr id="12" name="Connecteur droit 11"/>
          <p:cNvCxnSpPr/>
          <p:nvPr/>
        </p:nvCxnSpPr>
        <p:spPr bwMode="auto">
          <a:xfrm>
            <a:off x="332432" y="4018421"/>
            <a:ext cx="8446442" cy="0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5521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>
                <a:solidFill>
                  <a:srgbClr val="000000"/>
                </a:solidFill>
                <a:latin typeface="TCL" charset="0"/>
                <a:ea typeface="TCL" charset="0"/>
                <a:cs typeface="TCL" charset="0"/>
              </a:rPr>
              <a:t>L’entrée de la station (niveau de surface)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" r="1764"/>
          <a:stretch/>
        </p:blipFill>
        <p:spPr>
          <a:xfrm>
            <a:off x="323850" y="1600050"/>
            <a:ext cx="8461375" cy="48896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 rot="16200000">
            <a:off x="8148957" y="5682035"/>
            <a:ext cx="1472908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r-FR" sz="800" dirty="0" smtClean="0">
                <a:latin typeface="TCL Light" charset="0"/>
                <a:ea typeface="TCL Light" charset="0"/>
                <a:cs typeface="TCL Light" charset="0"/>
              </a:rPr>
              <a:t>Photo non contractuelle</a:t>
            </a:r>
            <a:endParaRPr lang="fr-FR" sz="800" dirty="0">
              <a:latin typeface="TCL Light" charset="0"/>
              <a:ea typeface="TCL Light" charset="0"/>
              <a:cs typeface="TCL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08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098"/>
          <a:stretch/>
        </p:blipFill>
        <p:spPr>
          <a:xfrm>
            <a:off x="323850" y="1595437"/>
            <a:ext cx="8448675" cy="4910545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La mezzanine</a:t>
            </a:r>
            <a:endParaRPr lang="fr-FR" sz="1600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5" name="ZoneTexte 4"/>
          <p:cNvSpPr txBox="1"/>
          <p:nvPr/>
        </p:nvSpPr>
        <p:spPr>
          <a:xfrm rot="16200000">
            <a:off x="8148957" y="5682035"/>
            <a:ext cx="1472908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r-FR" sz="800" dirty="0" smtClean="0">
                <a:latin typeface="TCL Light" charset="0"/>
                <a:ea typeface="TCL Light" charset="0"/>
                <a:cs typeface="TCL Light" charset="0"/>
              </a:rPr>
              <a:t>Photo </a:t>
            </a:r>
            <a:r>
              <a:rPr lang="fr-FR" sz="800" smtClean="0">
                <a:latin typeface="TCL Light" charset="0"/>
                <a:ea typeface="TCL Light" charset="0"/>
                <a:cs typeface="TCL Light" charset="0"/>
              </a:rPr>
              <a:t>non contractuelle</a:t>
            </a:r>
            <a:endParaRPr lang="fr-FR" sz="800" dirty="0">
              <a:latin typeface="TCL Light" charset="0"/>
              <a:ea typeface="TCL Light" charset="0"/>
              <a:cs typeface="TCL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11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098"/>
          <a:stretch/>
        </p:blipFill>
        <p:spPr>
          <a:xfrm>
            <a:off x="323850" y="1595437"/>
            <a:ext cx="8448675" cy="4910545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Les quais</a:t>
            </a:r>
            <a:endParaRPr lang="fr-FR" sz="1600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La station Saint-Genis-Laval Hôpitaux Sud</a:t>
            </a:r>
          </a:p>
        </p:txBody>
      </p:sp>
      <p:sp>
        <p:nvSpPr>
          <p:cNvPr id="5" name="ZoneTexte 4"/>
          <p:cNvSpPr txBox="1"/>
          <p:nvPr/>
        </p:nvSpPr>
        <p:spPr>
          <a:xfrm rot="16200000">
            <a:off x="8148957" y="5682035"/>
            <a:ext cx="1472908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r-FR" sz="800" dirty="0" smtClean="0">
                <a:latin typeface="TCL Light" charset="0"/>
                <a:ea typeface="TCL Light" charset="0"/>
                <a:cs typeface="TCL Light" charset="0"/>
              </a:rPr>
              <a:t>Photo </a:t>
            </a:r>
            <a:r>
              <a:rPr lang="fr-FR" sz="800" smtClean="0">
                <a:latin typeface="TCL Light" charset="0"/>
                <a:ea typeface="TCL Light" charset="0"/>
                <a:cs typeface="TCL Light" charset="0"/>
              </a:rPr>
              <a:t>non contractuelle</a:t>
            </a:r>
            <a:endParaRPr lang="fr-FR" sz="800" dirty="0">
              <a:latin typeface="TCL Light" charset="0"/>
              <a:ea typeface="TCL Light" charset="0"/>
              <a:cs typeface="TCL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78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re 1"/>
          <p:cNvSpPr txBox="1">
            <a:spLocks/>
          </p:cNvSpPr>
          <p:nvPr/>
        </p:nvSpPr>
        <p:spPr>
          <a:xfrm>
            <a:off x="1434255" y="270152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Planning des travaux</a:t>
            </a:r>
            <a:endParaRPr lang="fr-FR" sz="16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Planning des travaux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15325" cy="51784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308975" cy="5137150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1602000"/>
            <a:ext cx="8420100" cy="513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0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2"/>
          <p:cNvSpPr txBox="1">
            <a:spLocks/>
          </p:cNvSpPr>
          <p:nvPr/>
        </p:nvSpPr>
        <p:spPr>
          <a:xfrm>
            <a:off x="346075" y="1592263"/>
            <a:ext cx="8432800" cy="4897437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Le SYTRAL</a:t>
            </a:r>
            <a:endParaRPr lang="fr-FR" sz="2400" kern="0" dirty="0" smtClean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Zoom sur la station Saint-Genis-Laval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C00000"/>
                </a:solidFill>
                <a:latin typeface="TCL" charset="0"/>
                <a:ea typeface="TCL" charset="0"/>
                <a:cs typeface="TCL" charset="0"/>
              </a:rPr>
              <a:t>Le dispositif de communication et d’information</a:t>
            </a:r>
            <a:endParaRPr lang="fr-FR" sz="2400" kern="0" dirty="0" smtClean="0">
              <a:solidFill>
                <a:srgbClr val="C00000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1434256" y="796348"/>
            <a:ext cx="324048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Sommaire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/>
        </p:nvSpPr>
        <p:spPr bwMode="auto">
          <a:xfrm>
            <a:off x="323850" y="1648800"/>
            <a:ext cx="8455025" cy="447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>
            <a:spAutoFit/>
          </a:bodyPr>
          <a:lstStyle>
            <a:lvl1pPr marL="342900" indent="-342900">
              <a:spcBef>
                <a:spcPct val="20000"/>
              </a:spcBef>
              <a:buClr>
                <a:srgbClr val="ED1C24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D1C24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D1C24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D1C24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82563" indent="-182563">
              <a:spcBef>
                <a:spcPct val="500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altLang="fr-FR" sz="1600" b="1" dirty="0">
                <a:latin typeface="TCL" charset="0"/>
                <a:ea typeface="TCL" charset="0"/>
                <a:cs typeface="TCL" charset="0"/>
              </a:rPr>
              <a:t>Finance le réseau et son développement :</a:t>
            </a:r>
          </a:p>
          <a:p>
            <a:pPr marL="358775" lvl="1" indent="-176213">
              <a:spcBef>
                <a:spcPts val="336"/>
              </a:spcBef>
              <a:buClr>
                <a:srgbClr val="0070BA"/>
              </a:buClr>
              <a:buFont typeface="Helvetica" charset="0"/>
              <a:buChar char="-"/>
            </a:pPr>
            <a:r>
              <a:rPr lang="fr-FR" altLang="fr-FR" sz="1400" dirty="0">
                <a:latin typeface="TCL" charset="0"/>
                <a:ea typeface="TCL" charset="0"/>
                <a:cs typeface="TCL" charset="0"/>
              </a:rPr>
              <a:t>métro, tramway, trolleybus, bus et cars</a:t>
            </a:r>
          </a:p>
          <a:p>
            <a:pPr marL="182562" lvl="1" indent="0">
              <a:spcBef>
                <a:spcPts val="336"/>
              </a:spcBef>
              <a:buClr>
                <a:srgbClr val="0070BA"/>
              </a:buClr>
              <a:buNone/>
            </a:pPr>
            <a:endParaRPr lang="fr-FR" altLang="fr-FR" sz="700" dirty="0" smtClean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spcBef>
                <a:spcPct val="500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altLang="fr-FR" sz="1600" b="1" dirty="0" smtClean="0">
                <a:latin typeface="TCL" charset="0"/>
                <a:ea typeface="TCL" charset="0"/>
                <a:cs typeface="TCL" charset="0"/>
              </a:rPr>
              <a:t>Détermine </a:t>
            </a:r>
            <a:r>
              <a:rPr lang="fr-FR" altLang="fr-FR" sz="1600" b="1" dirty="0">
                <a:latin typeface="TCL" charset="0"/>
                <a:ea typeface="TCL" charset="0"/>
                <a:cs typeface="TCL" charset="0"/>
              </a:rPr>
              <a:t>l’offre de transport adaptée :</a:t>
            </a:r>
          </a:p>
          <a:p>
            <a:pPr marL="358775" lvl="1" indent="-176213">
              <a:spcBef>
                <a:spcPts val="336"/>
              </a:spcBef>
              <a:buClr>
                <a:srgbClr val="0070BA"/>
              </a:buClr>
              <a:buFont typeface="Helvetica" charset="0"/>
              <a:buChar char="-"/>
            </a:pPr>
            <a:r>
              <a:rPr lang="fr-FR" altLang="fr-FR" sz="1400" dirty="0">
                <a:latin typeface="TCL" charset="0"/>
                <a:ea typeface="TCL" charset="0"/>
                <a:cs typeface="TCL" charset="0"/>
              </a:rPr>
              <a:t>aux évolutions démographiques, économiques et urbanistiques itinéraires, fréquences, etc.</a:t>
            </a:r>
          </a:p>
          <a:p>
            <a:pPr marL="182562" lvl="1" indent="0">
              <a:spcBef>
                <a:spcPts val="336"/>
              </a:spcBef>
              <a:buClr>
                <a:srgbClr val="0070BA"/>
              </a:buClr>
              <a:buNone/>
            </a:pPr>
            <a:endParaRPr lang="fr-FR" altLang="fr-FR" sz="800" dirty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spcBef>
                <a:spcPct val="500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altLang="fr-FR" sz="1600" b="1" dirty="0" smtClean="0">
                <a:latin typeface="TCL" charset="0"/>
                <a:ea typeface="TCL" charset="0"/>
                <a:cs typeface="TCL" charset="0"/>
              </a:rPr>
              <a:t>Délègue </a:t>
            </a:r>
            <a:r>
              <a:rPr lang="fr-FR" altLang="fr-FR" sz="1600" b="1" dirty="0">
                <a:latin typeface="TCL" charset="0"/>
                <a:ea typeface="TCL" charset="0"/>
                <a:cs typeface="TCL" charset="0"/>
              </a:rPr>
              <a:t>l’exploitation du réseau à des opérateurs extérieurs :</a:t>
            </a:r>
          </a:p>
          <a:p>
            <a:pPr marL="358775" lvl="2" indent="-176213">
              <a:buClr>
                <a:srgbClr val="0070BA"/>
              </a:buClr>
              <a:buFont typeface="Helvetica" charset="0"/>
              <a:buChar char="-"/>
            </a:pPr>
            <a:r>
              <a:rPr lang="fr-FR" altLang="fr-FR" sz="1400" dirty="0">
                <a:latin typeface="TCL" charset="0"/>
                <a:ea typeface="TCL" charset="0"/>
                <a:cs typeface="TCL" charset="0"/>
              </a:rPr>
              <a:t>contrôle les engagements des exploitants</a:t>
            </a:r>
          </a:p>
          <a:p>
            <a:pPr marL="358775" lvl="2" indent="-176213">
              <a:buClr>
                <a:srgbClr val="0070BA"/>
              </a:buClr>
              <a:buFont typeface="Helvetica" charset="0"/>
              <a:buChar char="-"/>
            </a:pPr>
            <a:r>
              <a:rPr lang="fr-FR" altLang="fr-FR" sz="1400" dirty="0">
                <a:latin typeface="TCL" charset="0"/>
                <a:ea typeface="TCL" charset="0"/>
                <a:cs typeface="TCL" charset="0"/>
              </a:rPr>
              <a:t>sanctionne en cas de défaillance</a:t>
            </a:r>
          </a:p>
          <a:p>
            <a:pPr marL="182562" lvl="1" indent="0">
              <a:spcBef>
                <a:spcPts val="336"/>
              </a:spcBef>
              <a:buClr>
                <a:srgbClr val="0070BA"/>
              </a:buClr>
              <a:buNone/>
            </a:pPr>
            <a:endParaRPr lang="fr-FR" altLang="fr-FR" sz="700" dirty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spcBef>
                <a:spcPct val="500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altLang="fr-FR" sz="1600" b="1" dirty="0" smtClean="0">
                <a:latin typeface="TCL" charset="0"/>
                <a:ea typeface="TCL" charset="0"/>
                <a:cs typeface="TCL" charset="0"/>
              </a:rPr>
              <a:t>Définit </a:t>
            </a:r>
            <a:r>
              <a:rPr lang="fr-FR" altLang="fr-FR" sz="1600" b="1" dirty="0">
                <a:latin typeface="TCL" charset="0"/>
                <a:ea typeface="TCL" charset="0"/>
                <a:cs typeface="TCL" charset="0"/>
              </a:rPr>
              <a:t>et contrôle les normes de qualité de service :</a:t>
            </a:r>
          </a:p>
          <a:p>
            <a:pPr marL="358775" lvl="2" indent="-176213">
              <a:buClr>
                <a:srgbClr val="0070BA"/>
              </a:buClr>
              <a:buFont typeface="Helvetica" charset="0"/>
              <a:buChar char="-"/>
            </a:pPr>
            <a:r>
              <a:rPr lang="fr-FR" altLang="fr-FR" sz="1400" dirty="0">
                <a:latin typeface="TCL" charset="0"/>
                <a:ea typeface="TCL" charset="0"/>
                <a:cs typeface="TCL" charset="0"/>
              </a:rPr>
              <a:t>régularité, disponibilité, propreté, sécurité, lutte contre la fraude…</a:t>
            </a:r>
          </a:p>
          <a:p>
            <a:pPr marL="182562" lvl="1" indent="0">
              <a:spcBef>
                <a:spcPts val="336"/>
              </a:spcBef>
              <a:buClr>
                <a:srgbClr val="0070BA"/>
              </a:buClr>
              <a:buNone/>
            </a:pPr>
            <a:endParaRPr lang="fr-FR" altLang="fr-FR" sz="700" dirty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spcBef>
                <a:spcPct val="500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altLang="fr-FR" sz="1600" b="1" dirty="0" smtClean="0">
                <a:latin typeface="TCL" charset="0"/>
                <a:ea typeface="TCL" charset="0"/>
                <a:cs typeface="TCL" charset="0"/>
              </a:rPr>
              <a:t>Détermine </a:t>
            </a:r>
            <a:r>
              <a:rPr lang="fr-FR" altLang="fr-FR" sz="1600" b="1" dirty="0">
                <a:latin typeface="TCL" charset="0"/>
                <a:ea typeface="TCL" charset="0"/>
                <a:cs typeface="TCL" charset="0"/>
              </a:rPr>
              <a:t>une politique tarifaire adapté et solidaire </a:t>
            </a:r>
          </a:p>
          <a:p>
            <a:pPr marL="182562" lvl="1" indent="0">
              <a:spcBef>
                <a:spcPts val="336"/>
              </a:spcBef>
              <a:buClr>
                <a:srgbClr val="0070BA"/>
              </a:buClr>
              <a:buNone/>
            </a:pPr>
            <a:endParaRPr lang="fr-FR" altLang="fr-FR" sz="700" dirty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spcBef>
                <a:spcPct val="50000"/>
              </a:spcBef>
              <a:buClr>
                <a:srgbClr val="0070BA"/>
              </a:buClr>
              <a:buFont typeface="Helvetica" charset="0"/>
              <a:buChar char="●"/>
            </a:pPr>
            <a:r>
              <a:rPr lang="fr-FR" altLang="fr-FR" sz="1600" b="1" dirty="0" smtClean="0">
                <a:latin typeface="TCL" charset="0"/>
                <a:ea typeface="TCL" charset="0"/>
                <a:cs typeface="TCL" charset="0"/>
              </a:rPr>
              <a:t>Assure </a:t>
            </a:r>
            <a:r>
              <a:rPr lang="fr-FR" altLang="fr-FR" sz="1600" b="1" dirty="0">
                <a:latin typeface="TCL" charset="0"/>
                <a:ea typeface="TCL" charset="0"/>
                <a:cs typeface="TCL" charset="0"/>
              </a:rPr>
              <a:t>la maîtrise d’ouvrage et est propriétaire :</a:t>
            </a:r>
          </a:p>
          <a:p>
            <a:pPr marL="358775" lvl="2" indent="-176213">
              <a:buClr>
                <a:srgbClr val="0070BA"/>
              </a:buClr>
              <a:buFont typeface=".AppleSystemUIFont" charset="-120"/>
              <a:buChar char="-"/>
            </a:pPr>
            <a:r>
              <a:rPr lang="fr-FR" altLang="fr-FR" sz="1400" dirty="0">
                <a:latin typeface="TCL" charset="0"/>
                <a:ea typeface="TCL" charset="0"/>
                <a:cs typeface="TCL" charset="0"/>
              </a:rPr>
              <a:t>des infrastructures, des équipements, du matériel roulant…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34256" y="796348"/>
            <a:ext cx="324048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Le SYTRAL et le réseau TCL</a:t>
            </a:r>
          </a:p>
        </p:txBody>
      </p:sp>
      <p:sp>
        <p:nvSpPr>
          <p:cNvPr id="7" name="Rectangle 4"/>
          <p:cNvSpPr>
            <a:spLocks noGrp="1" noChangeArrowheads="1"/>
          </p:cNvSpPr>
          <p:nvPr/>
        </p:nvSpPr>
        <p:spPr bwMode="auto">
          <a:xfrm>
            <a:off x="246580" y="1235916"/>
            <a:ext cx="28330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>
            <a:spAutoFit/>
          </a:bodyPr>
          <a:lstStyle>
            <a:lvl1pPr marL="342900" indent="-342900">
              <a:spcBef>
                <a:spcPct val="20000"/>
              </a:spcBef>
              <a:buClr>
                <a:srgbClr val="ED1C24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D1C24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D1C24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D1C24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rgbClr val="0070BA"/>
              </a:buClr>
              <a:buNone/>
              <a:defRPr/>
            </a:pPr>
            <a:r>
              <a:rPr lang="fr-FR" sz="1600" b="1" dirty="0" smtClean="0">
                <a:latin typeface="TCL" charset="0"/>
                <a:ea typeface="TCL" charset="0"/>
                <a:cs typeface="TCL" charset="0"/>
              </a:rPr>
              <a:t>Le SYTRAL :</a:t>
            </a:r>
            <a:endParaRPr lang="fr-FR" sz="1600" b="1" dirty="0"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3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1434255" y="199023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Comment vous informer</a:t>
            </a:r>
            <a:endParaRPr lang="fr-FR" sz="16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grpSp>
        <p:nvGrpSpPr>
          <p:cNvPr id="2" name="Grouper 1"/>
          <p:cNvGrpSpPr/>
          <p:nvPr/>
        </p:nvGrpSpPr>
        <p:grpSpPr>
          <a:xfrm>
            <a:off x="469247" y="1725613"/>
            <a:ext cx="1908000" cy="1561694"/>
            <a:chOff x="469247" y="1639753"/>
            <a:chExt cx="1908000" cy="1561694"/>
          </a:xfrm>
        </p:grpSpPr>
        <p:sp>
          <p:nvSpPr>
            <p:cNvPr id="9" name="Rectangle à coins arrondis 8"/>
            <p:cNvSpPr/>
            <p:nvPr/>
          </p:nvSpPr>
          <p:spPr bwMode="auto">
            <a:xfrm>
              <a:off x="469247" y="1639753"/>
              <a:ext cx="1908000" cy="1561694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</a:pPr>
              <a:endParaRPr lang="fr-FR" sz="10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endParaRPr lang="fr-FR" sz="5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r>
                <a:rPr lang="fr-FR" sz="14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ÉDITIONS CLASSIQUES</a:t>
              </a:r>
            </a:p>
            <a:p>
              <a:pPr marL="90488" indent="-87313">
                <a:spcBef>
                  <a:spcPts val="600"/>
                </a:spcBef>
                <a:buClr>
                  <a:schemeClr val="bg1"/>
                </a:buClr>
                <a:buFont typeface="Arial" charset="0"/>
                <a:buChar char="•"/>
              </a:pP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La lettre du projet</a:t>
              </a:r>
            </a:p>
            <a:p>
              <a:pPr marL="90488" indent="-87313">
                <a:spcBef>
                  <a:spcPts val="600"/>
                </a:spcBef>
                <a:buClr>
                  <a:schemeClr val="bg1"/>
                </a:buClr>
                <a:buFont typeface="Arial" charset="0"/>
                <a:buChar char="•"/>
              </a:pP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Les </a:t>
              </a: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courriers </a:t>
              </a: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riverains</a:t>
              </a:r>
              <a:endParaRPr lang="fr-FR" sz="12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866"/>
            <a:stretch/>
          </p:blipFill>
          <p:spPr>
            <a:xfrm>
              <a:off x="605004" y="1733745"/>
              <a:ext cx="243195" cy="340422"/>
            </a:xfrm>
            <a:prstGeom prst="rect">
              <a:avLst/>
            </a:prstGeom>
          </p:spPr>
        </p:pic>
      </p:grpSp>
      <p:grpSp>
        <p:nvGrpSpPr>
          <p:cNvPr id="4" name="Grouper 3"/>
          <p:cNvGrpSpPr/>
          <p:nvPr/>
        </p:nvGrpSpPr>
        <p:grpSpPr>
          <a:xfrm>
            <a:off x="2553686" y="1725613"/>
            <a:ext cx="1908000" cy="3690004"/>
            <a:chOff x="2553686" y="1639753"/>
            <a:chExt cx="1908000" cy="3690004"/>
          </a:xfrm>
        </p:grpSpPr>
        <p:sp>
          <p:nvSpPr>
            <p:cNvPr id="10" name="Rectangle à coins arrondis 9"/>
            <p:cNvSpPr/>
            <p:nvPr/>
          </p:nvSpPr>
          <p:spPr bwMode="auto">
            <a:xfrm>
              <a:off x="2553686" y="1639753"/>
              <a:ext cx="1908000" cy="3690004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</a:pPr>
              <a:endParaRPr lang="fr-FR" sz="10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endParaRPr lang="fr-FR" sz="5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r>
                <a:rPr lang="fr-FR" sz="14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ÉDITIONS </a:t>
              </a:r>
              <a:r>
                <a:rPr lang="fr-FR" sz="14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NUMÉRIQUES </a:t>
              </a:r>
            </a:p>
            <a:p>
              <a:pPr marL="90488" indent="-87313">
                <a:spcBef>
                  <a:spcPts val="600"/>
                </a:spcBef>
                <a:buClr>
                  <a:schemeClr val="bg1"/>
                </a:buClr>
                <a:buFont typeface="Arial" charset="0"/>
                <a:buChar char="•"/>
              </a:pP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La </a:t>
              </a: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rubrique MB du site internet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 du SYTRAL (</a:t>
              </a:r>
              <a:r>
                <a:rPr lang="fr-FR" sz="1200" dirty="0" err="1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sytral.fr</a:t>
              </a:r>
              <a:r>
                <a:rPr lang="fr-FR" sz="12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)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 </a:t>
              </a:r>
            </a:p>
            <a:p>
              <a:pPr marL="90488" indent="-87313">
                <a:spcBef>
                  <a:spcPts val="600"/>
                </a:spcBef>
                <a:buClr>
                  <a:schemeClr val="bg1"/>
                </a:buClr>
                <a:buFont typeface="Arial" charset="0"/>
                <a:buChar char="•"/>
              </a:pP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Le </a:t>
              </a: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magazine numérique </a:t>
              </a: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mensuel du </a:t>
              </a: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SYTRAL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, </a:t>
              </a:r>
              <a:r>
                <a:rPr lang="fr-FR" sz="12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Mobiles. Abonnez-vous : </a:t>
              </a:r>
              <a:r>
                <a:rPr lang="fr-FR" sz="1200" dirty="0" err="1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magazine.sytral.fr</a:t>
              </a:r>
              <a:endParaRPr lang="fr-FR" sz="12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  <a:p>
              <a:pPr marL="90488" indent="-87313">
                <a:spcBef>
                  <a:spcPts val="600"/>
                </a:spcBef>
                <a:buClr>
                  <a:schemeClr val="bg1"/>
                </a:buClr>
                <a:buFont typeface="Arial" charset="0"/>
                <a:buChar char="•"/>
              </a:pP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Les </a:t>
              </a: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écrans i-</a:t>
              </a:r>
              <a:r>
                <a:rPr lang="fr-FR" sz="1200" u="sng" dirty="0" err="1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tcl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, embarqués dans les tramways et trolleybus ainsi que dans les principales stations de </a:t>
              </a:r>
              <a:r>
                <a:rPr lang="fr-FR" sz="12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métro</a:t>
              </a:r>
              <a:endParaRPr lang="fr-FR" sz="12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69" r="68875"/>
            <a:stretch/>
          </p:blipFill>
          <p:spPr>
            <a:xfrm>
              <a:off x="2673781" y="1733745"/>
              <a:ext cx="321810" cy="340422"/>
            </a:xfrm>
            <a:prstGeom prst="rect">
              <a:avLst/>
            </a:prstGeom>
          </p:spPr>
        </p:pic>
      </p:grpSp>
      <p:grpSp>
        <p:nvGrpSpPr>
          <p:cNvPr id="5" name="Grouper 4"/>
          <p:cNvGrpSpPr/>
          <p:nvPr/>
        </p:nvGrpSpPr>
        <p:grpSpPr>
          <a:xfrm>
            <a:off x="6722564" y="1725613"/>
            <a:ext cx="1908000" cy="2136610"/>
            <a:chOff x="4638125" y="1639753"/>
            <a:chExt cx="1908000" cy="2136610"/>
          </a:xfrm>
        </p:grpSpPr>
        <p:sp>
          <p:nvSpPr>
            <p:cNvPr id="12" name="Rectangle à coins arrondis 11"/>
            <p:cNvSpPr/>
            <p:nvPr/>
          </p:nvSpPr>
          <p:spPr bwMode="auto">
            <a:xfrm>
              <a:off x="4638125" y="1639753"/>
              <a:ext cx="1908000" cy="2136610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</a:pPr>
              <a:endParaRPr lang="fr-FR" sz="10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endParaRPr lang="fr-FR" sz="5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r>
                <a:rPr lang="fr-FR" sz="14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RÉSEAUX</a:t>
              </a:r>
              <a:br>
                <a:rPr lang="fr-FR" sz="14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</a:br>
              <a:r>
                <a:rPr lang="fr-FR" sz="14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SOCIAUX</a:t>
              </a:r>
              <a:r>
                <a:rPr lang="fr-FR" sz="14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 </a:t>
              </a:r>
            </a:p>
            <a:p>
              <a:pPr marL="312738">
                <a:spcBef>
                  <a:spcPts val="600"/>
                </a:spcBef>
                <a:buClr>
                  <a:schemeClr val="bg1"/>
                </a:buClr>
              </a:pP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Page </a:t>
              </a: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Facebook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 </a:t>
              </a:r>
              <a:r>
                <a:rPr lang="fr-FR" sz="12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: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/>
              </a:r>
              <a:b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</a:br>
              <a:r>
                <a:rPr lang="fr-FR" sz="1200" kern="1000" spc="-30" dirty="0" err="1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facebook.com</a:t>
              </a:r>
              <a:r>
                <a:rPr lang="fr-FR" sz="1200" kern="1000" spc="-3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/ </a:t>
              </a:r>
              <a:r>
                <a:rPr lang="fr-FR" sz="1200" kern="1000" spc="-30" dirty="0" err="1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ProlongementMetroB</a:t>
              </a:r>
              <a:r>
                <a:rPr lang="fr-FR" sz="1200" kern="1000" spc="-3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/ </a:t>
              </a:r>
              <a:endParaRPr lang="fr-FR" sz="1200" kern="1000" spc="-3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  <a:p>
              <a:pPr marL="312738">
                <a:spcBef>
                  <a:spcPts val="600"/>
                </a:spcBef>
                <a:buClr>
                  <a:schemeClr val="bg1"/>
                </a:buClr>
              </a:pP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C</a:t>
              </a: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ompte </a:t>
              </a:r>
              <a:r>
                <a:rPr lang="fr-FR" sz="1200" u="sng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Twitter (@</a:t>
              </a:r>
              <a:r>
                <a:rPr lang="fr-FR" sz="1200" u="sng" dirty="0" err="1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ProlongMetroB</a:t>
              </a:r>
              <a:r>
                <a:rPr lang="fr-FR" sz="1200" u="sng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)</a:t>
              </a:r>
              <a:endParaRPr lang="fr-FR" sz="12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13" r="49130"/>
            <a:stretch/>
          </p:blipFill>
          <p:spPr>
            <a:xfrm>
              <a:off x="4742561" y="1733745"/>
              <a:ext cx="397978" cy="340422"/>
            </a:xfrm>
            <a:prstGeom prst="rect">
              <a:avLst/>
            </a:prstGeom>
          </p:spPr>
        </p:pic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69" r="35893"/>
            <a:stretch/>
          </p:blipFill>
          <p:spPr>
            <a:xfrm>
              <a:off x="4710478" y="2529827"/>
              <a:ext cx="360076" cy="462004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023" r="20739"/>
            <a:stretch/>
          </p:blipFill>
          <p:spPr>
            <a:xfrm>
              <a:off x="4710478" y="3192734"/>
              <a:ext cx="360076" cy="462004"/>
            </a:xfrm>
            <a:prstGeom prst="rect">
              <a:avLst/>
            </a:prstGeom>
          </p:spPr>
        </p:pic>
      </p:grpSp>
      <p:sp>
        <p:nvSpPr>
          <p:cNvPr id="17" name="Titre 1"/>
          <p:cNvSpPr txBox="1">
            <a:spLocks/>
          </p:cNvSpPr>
          <p:nvPr/>
        </p:nvSpPr>
        <p:spPr>
          <a:xfrm>
            <a:off x="227699" y="1234800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b="1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Comment vous informer</a:t>
            </a:r>
            <a:endParaRPr lang="fr-FR" sz="1600" b="1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Le dispositif d’information et de communication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1377">
            <a:off x="337573" y="3392144"/>
            <a:ext cx="2003014" cy="28329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Grouper 21"/>
          <p:cNvGrpSpPr/>
          <p:nvPr/>
        </p:nvGrpSpPr>
        <p:grpSpPr>
          <a:xfrm>
            <a:off x="4638125" y="1725613"/>
            <a:ext cx="1908000" cy="2936554"/>
            <a:chOff x="6697983" y="1725613"/>
            <a:chExt cx="1908000" cy="2936554"/>
          </a:xfrm>
        </p:grpSpPr>
        <p:sp>
          <p:nvSpPr>
            <p:cNvPr id="23" name="Rectangle à coins arrondis 22"/>
            <p:cNvSpPr/>
            <p:nvPr/>
          </p:nvSpPr>
          <p:spPr bwMode="auto">
            <a:xfrm>
              <a:off x="6697983" y="1725613"/>
              <a:ext cx="1908000" cy="293655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</a:pPr>
              <a:endParaRPr lang="fr-FR" sz="10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endParaRPr lang="fr-FR" sz="5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ACCOMPAGNEMENT HUMAIN :</a:t>
              </a:r>
              <a:r>
                <a:rPr lang="fr-FR" sz="13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/>
              </a:r>
              <a:br>
                <a:rPr lang="fr-FR" sz="13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</a:br>
              <a:r>
                <a:rPr lang="fr-FR" sz="14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LE CHARGÉ</a:t>
              </a:r>
              <a:r>
                <a:rPr lang="fr-FR" sz="14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 </a:t>
              </a:r>
              <a:r>
                <a:rPr lang="fr-FR" sz="14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DE COMMUNICATION PROJET</a:t>
              </a:r>
            </a:p>
            <a:p>
              <a:pPr>
                <a:spcBef>
                  <a:spcPts val="600"/>
                </a:spcBef>
              </a:pPr>
              <a:endParaRPr lang="fr-FR" sz="14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pPr>
                <a:spcBef>
                  <a:spcPts val="600"/>
                </a:spcBef>
              </a:pPr>
              <a:r>
                <a:rPr lang="fr-FR" sz="9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/>
              </a:r>
              <a:br>
                <a:rPr lang="fr-FR" sz="9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</a:br>
              <a:r>
                <a:rPr lang="fr-FR" sz="9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/>
              </a:r>
              <a:br>
                <a:rPr lang="fr-FR" sz="9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</a:br>
              <a:r>
                <a:rPr lang="fr-FR" sz="9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 </a:t>
              </a:r>
              <a:endParaRPr lang="fr-FR" sz="10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  <a:p>
              <a:pPr indent="-92075">
                <a:spcBef>
                  <a:spcPts val="600"/>
                </a:spcBef>
                <a:buClr>
                  <a:schemeClr val="bg1"/>
                </a:buClr>
                <a:buFont typeface="Arial" charset="0"/>
                <a:buChar char="•"/>
              </a:pPr>
              <a:endParaRPr lang="fr-FR" sz="1000" dirty="0" smtClean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  <a:p>
              <a:pPr indent="-92075">
                <a:spcBef>
                  <a:spcPts val="600"/>
                </a:spcBef>
                <a:buClr>
                  <a:schemeClr val="bg1"/>
                </a:buClr>
                <a:buFont typeface="Arial" charset="0"/>
                <a:buChar char="•"/>
              </a:pPr>
              <a:endParaRPr lang="fr-FR" sz="1000" dirty="0">
                <a:solidFill>
                  <a:schemeClr val="bg1"/>
                </a:solidFill>
                <a:latin typeface="TCL Light" charset="0"/>
                <a:ea typeface="TCL Light" charset="0"/>
                <a:cs typeface="TCL Light" charset="0"/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6833967" y="3402805"/>
              <a:ext cx="1630764" cy="996033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fr-FR" sz="12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M. </a:t>
              </a:r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Jérémie</a:t>
              </a:r>
              <a:b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</a:br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DE RORTHAIS</a:t>
              </a:r>
            </a:p>
            <a:p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04 </a:t>
              </a:r>
              <a:r>
                <a:rPr lang="fr-FR" sz="12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26 68 57 </a:t>
              </a:r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22</a:t>
              </a:r>
            </a:p>
            <a:p>
              <a:pPr lvl="0"/>
              <a:r>
                <a:rPr lang="fr-FR" sz="12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06 40 49 34 </a:t>
              </a:r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29</a:t>
              </a:r>
              <a:endParaRPr lang="fr-FR" sz="12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  <a:p>
              <a:r>
                <a:rPr lang="fr-FR" sz="1200" b="1" dirty="0" err="1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derorthais@sytral.fr</a:t>
              </a:r>
              <a:endParaRPr lang="fr-FR" sz="12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</p:txBody>
        </p:sp>
        <p:pic>
          <p:nvPicPr>
            <p:cNvPr id="25" name="Image 2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95" r="-1462"/>
            <a:stretch/>
          </p:blipFill>
          <p:spPr>
            <a:xfrm>
              <a:off x="6826201" y="1819605"/>
              <a:ext cx="364106" cy="340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390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572000" y="4400550"/>
            <a:ext cx="421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Merci pour votre attention</a:t>
            </a:r>
          </a:p>
          <a:p>
            <a:endParaRPr lang="fr-FR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  <a:p>
            <a:r>
              <a:rPr lang="fr-FR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Portable de Jérémie DE RORTHAIS :</a:t>
            </a:r>
            <a:br>
              <a:rPr lang="fr-FR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</a:br>
            <a:r>
              <a:rPr lang="fr-FR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06 40 49 34 29</a:t>
            </a:r>
            <a:endParaRPr lang="fr-FR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Les prochaines étapes</a:t>
            </a:r>
            <a:r>
              <a:rPr lang="mr-IN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…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07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572000" y="4400550"/>
            <a:ext cx="2338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ANNEXES</a:t>
            </a:r>
            <a:endParaRPr lang="fr-FR" sz="3600" dirty="0">
              <a:solidFill>
                <a:schemeClr val="bg1"/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53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226193" y="1628998"/>
            <a:ext cx="39040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La règlementation applicable aux tunnels impose une distance inférieure à 800 mètres entre deux accès des services de secours.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216" y="2551337"/>
            <a:ext cx="36766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226192" y="3906315"/>
            <a:ext cx="39040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Il est donc nécessaire de construire un puits d’accès à mi-chemin entre les deux futures stations Oullins Centre et Saint-Genis-Laval Hôpitaux-Sud.</a:t>
            </a:r>
          </a:p>
          <a:p>
            <a:endParaRPr lang="fr-FR" sz="1400" dirty="0">
              <a:latin typeface="TCL" charset="0"/>
              <a:ea typeface="TCL" charset="0"/>
              <a:cs typeface="TCL" charset="0"/>
            </a:endParaRPr>
          </a:p>
          <a:p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La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parcelle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acquise par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le SYTRAL en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2015 pour y construire cet ouvrage se situe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au 45, rue du Grand Revoyet à Oullins.</a:t>
            </a:r>
            <a:endParaRPr lang="fr-FR" sz="1400" dirty="0"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5" r="11242"/>
          <a:stretch/>
        </p:blipFill>
        <p:spPr>
          <a:xfrm>
            <a:off x="4498198" y="1304926"/>
            <a:ext cx="4274327" cy="5193652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226561" y="1227688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 puits du Grand </a:t>
            </a:r>
            <a:r>
              <a:rPr lang="fr-FR" sz="1600" dirty="0" err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R</a:t>
            </a:r>
            <a:r>
              <a:rPr lang="fr-FR" sz="1600" dirty="0" err="1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evoyet</a:t>
            </a:r>
            <a:endParaRPr lang="fr-FR" sz="1600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Ouvrages de Génie Civil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3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8"/>
          <a:stretch/>
        </p:blipFill>
        <p:spPr bwMode="auto">
          <a:xfrm>
            <a:off x="3823606" y="1484313"/>
            <a:ext cx="5036310" cy="507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226192" y="1628998"/>
            <a:ext cx="548215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TCL" charset="0"/>
                <a:ea typeface="TCL" charset="0"/>
                <a:cs typeface="TCL" charset="0"/>
              </a:rPr>
              <a:t>Il se </a:t>
            </a:r>
            <a:r>
              <a:rPr lang="fr-FR" sz="1400" b="1" dirty="0">
                <a:latin typeface="TCL" charset="0"/>
                <a:ea typeface="TCL" charset="0"/>
                <a:cs typeface="TCL" charset="0"/>
              </a:rPr>
              <a:t>compose de 3 </a:t>
            </a:r>
            <a:r>
              <a:rPr lang="fr-FR" sz="1400" b="1" dirty="0" smtClean="0">
                <a:latin typeface="TCL" charset="0"/>
                <a:ea typeface="TCL" charset="0"/>
                <a:cs typeface="TCL" charset="0"/>
              </a:rPr>
              <a:t>sous-ouvrages :</a:t>
            </a:r>
          </a:p>
          <a:p>
            <a:endParaRPr lang="fr-FR" sz="1400" dirty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La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boite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rectangulaire semi-profonde (- 8 m)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qui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accueille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les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locaux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techniques,</a:t>
            </a:r>
          </a:p>
          <a:p>
            <a:pPr marL="182563" indent="-182563">
              <a:buClr>
                <a:srgbClr val="0070BA"/>
              </a:buClr>
              <a:buFont typeface="Helvetica" charset="0"/>
              <a:buChar char="●"/>
            </a:pPr>
            <a:endParaRPr lang="fr-FR" sz="1400" dirty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La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descenderie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circulaire (diamètre 8 m) qui relie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la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boite semi-profonde au niveau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de la jonction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avec le tunnel (- 25 m),</a:t>
            </a:r>
          </a:p>
          <a:p>
            <a:pPr marL="182563" indent="-182563">
              <a:buClr>
                <a:srgbClr val="0070BA"/>
              </a:buClr>
              <a:buFont typeface="Helvetica" charset="0"/>
              <a:buChar char="●"/>
            </a:pPr>
            <a:endParaRPr lang="fr-FR" sz="1400" dirty="0">
              <a:latin typeface="TCL" charset="0"/>
              <a:ea typeface="TCL" charset="0"/>
              <a:cs typeface="TCL" charset="0"/>
            </a:endParaRPr>
          </a:p>
          <a:p>
            <a:pPr marL="182563" indent="-182563">
              <a:buClr>
                <a:srgbClr val="0070BA"/>
              </a:buClr>
              <a:buFont typeface="Helvetica" charset="0"/>
              <a:buChar char="●"/>
            </a:pP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La </a:t>
            </a:r>
            <a:r>
              <a:rPr lang="fr-FR" sz="1400" dirty="0">
                <a:latin typeface="TCL" charset="0"/>
                <a:ea typeface="TCL" charset="0"/>
                <a:cs typeface="TCL" charset="0"/>
              </a:rPr>
              <a:t>jonction tunnel / puits via un 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rameau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de connexion réalisé après le passage du tunnelier.</a:t>
            </a:r>
          </a:p>
          <a:p>
            <a:endParaRPr lang="fr-FR" sz="1400" dirty="0">
              <a:latin typeface="TCL" charset="0"/>
              <a:ea typeface="TCL" charset="0"/>
              <a:cs typeface="TCL" charset="0"/>
            </a:endParaRPr>
          </a:p>
          <a:p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L’ouvrage ne comporte aucune émergence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en surface.</a:t>
            </a:r>
          </a:p>
          <a:p>
            <a:endParaRPr lang="fr-FR" sz="1400" dirty="0" smtClean="0">
              <a:latin typeface="TCL" charset="0"/>
              <a:ea typeface="TCL" charset="0"/>
              <a:cs typeface="TCL" charset="0"/>
            </a:endParaRPr>
          </a:p>
          <a:p>
            <a:r>
              <a:rPr lang="fr-FR" sz="1400" dirty="0">
                <a:latin typeface="TCL" charset="0"/>
                <a:ea typeface="TCL" charset="0"/>
                <a:cs typeface="TCL" charset="0"/>
              </a:rPr>
              <a:t>L</a:t>
            </a: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a parcelle restera close et non-accessible</a:t>
            </a:r>
            <a:br>
              <a:rPr lang="fr-FR" sz="1400" dirty="0" smtClean="0">
                <a:latin typeface="TCL" charset="0"/>
                <a:ea typeface="TCL" charset="0"/>
                <a:cs typeface="TCL" charset="0"/>
              </a:rPr>
            </a:br>
            <a:r>
              <a:rPr lang="fr-FR" sz="1400" dirty="0" smtClean="0">
                <a:latin typeface="TCL" charset="0"/>
                <a:ea typeface="TCL" charset="0"/>
                <a:cs typeface="TCL" charset="0"/>
              </a:rPr>
              <a:t>au public.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26561" y="1227688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Le puits du Grand </a:t>
            </a:r>
            <a:r>
              <a:rPr lang="fr-FR" sz="1600" dirty="0" err="1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R</a:t>
            </a:r>
            <a:r>
              <a:rPr lang="fr-FR" sz="1600" dirty="0" err="1" smtClean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evoyet</a:t>
            </a:r>
            <a:endParaRPr lang="fr-FR" sz="1600" dirty="0">
              <a:solidFill>
                <a:schemeClr val="tx1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Ouvrages de Génie Civil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74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4" t="403" r="257" b="29740"/>
          <a:stretch/>
        </p:blipFill>
        <p:spPr>
          <a:xfrm>
            <a:off x="323849" y="1596008"/>
            <a:ext cx="8461375" cy="489686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4" name="Grouper 23"/>
          <p:cNvGrpSpPr/>
          <p:nvPr/>
        </p:nvGrpSpPr>
        <p:grpSpPr>
          <a:xfrm>
            <a:off x="811539" y="2054704"/>
            <a:ext cx="6418082" cy="4041015"/>
            <a:chOff x="811539" y="1941266"/>
            <a:chExt cx="6418082" cy="4041015"/>
          </a:xfrm>
        </p:grpSpPr>
        <p:sp>
          <p:nvSpPr>
            <p:cNvPr id="2" name="Forme libre 1"/>
            <p:cNvSpPr/>
            <p:nvPr/>
          </p:nvSpPr>
          <p:spPr bwMode="auto">
            <a:xfrm>
              <a:off x="811539" y="1941266"/>
              <a:ext cx="6418082" cy="4041015"/>
            </a:xfrm>
            <a:custGeom>
              <a:avLst/>
              <a:gdLst>
                <a:gd name="connsiteX0" fmla="*/ 1763151 w 5697415"/>
                <a:gd name="connsiteY0" fmla="*/ 3587262 h 3587262"/>
                <a:gd name="connsiteX1" fmla="*/ 0 w 5697415"/>
                <a:gd name="connsiteY1" fmla="*/ 2719754 h 3587262"/>
                <a:gd name="connsiteX2" fmla="*/ 684628 w 5697415"/>
                <a:gd name="connsiteY2" fmla="*/ 1317674 h 3587262"/>
                <a:gd name="connsiteX3" fmla="*/ 1252025 w 5697415"/>
                <a:gd name="connsiteY3" fmla="*/ 398585 h 3587262"/>
                <a:gd name="connsiteX4" fmla="*/ 1589649 w 5697415"/>
                <a:gd name="connsiteY4" fmla="*/ 0 h 3587262"/>
                <a:gd name="connsiteX5" fmla="*/ 1988234 w 5697415"/>
                <a:gd name="connsiteY5" fmla="*/ 28135 h 3587262"/>
                <a:gd name="connsiteX6" fmla="*/ 2808849 w 5697415"/>
                <a:gd name="connsiteY6" fmla="*/ 42203 h 3587262"/>
                <a:gd name="connsiteX7" fmla="*/ 3104271 w 5697415"/>
                <a:gd name="connsiteY7" fmla="*/ 121920 h 3587262"/>
                <a:gd name="connsiteX8" fmla="*/ 3183988 w 5697415"/>
                <a:gd name="connsiteY8" fmla="*/ 187569 h 3587262"/>
                <a:gd name="connsiteX9" fmla="*/ 3324665 w 5697415"/>
                <a:gd name="connsiteY9" fmla="*/ 206326 h 3587262"/>
                <a:gd name="connsiteX10" fmla="*/ 4773637 w 5697415"/>
                <a:gd name="connsiteY10" fmla="*/ 609600 h 3587262"/>
                <a:gd name="connsiteX11" fmla="*/ 5303520 w 5697415"/>
                <a:gd name="connsiteY11" fmla="*/ 740898 h 3587262"/>
                <a:gd name="connsiteX12" fmla="*/ 5359791 w 5697415"/>
                <a:gd name="connsiteY12" fmla="*/ 806548 h 3587262"/>
                <a:gd name="connsiteX13" fmla="*/ 5570806 w 5697415"/>
                <a:gd name="connsiteY13" fmla="*/ 1448972 h 3587262"/>
                <a:gd name="connsiteX14" fmla="*/ 5697415 w 5697415"/>
                <a:gd name="connsiteY14" fmla="*/ 2025748 h 3587262"/>
                <a:gd name="connsiteX15" fmla="*/ 5125329 w 5697415"/>
                <a:gd name="connsiteY15" fmla="*/ 2283655 h 3587262"/>
                <a:gd name="connsiteX16" fmla="*/ 4525108 w 5697415"/>
                <a:gd name="connsiteY16" fmla="*/ 2002302 h 3587262"/>
                <a:gd name="connsiteX17" fmla="*/ 3230880 w 5697415"/>
                <a:gd name="connsiteY17" fmla="*/ 2016369 h 3587262"/>
                <a:gd name="connsiteX18" fmla="*/ 2100775 w 5697415"/>
                <a:gd name="connsiteY18" fmla="*/ 2588455 h 3587262"/>
                <a:gd name="connsiteX19" fmla="*/ 1763151 w 5697415"/>
                <a:gd name="connsiteY19" fmla="*/ 3587262 h 3587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697415" h="3587262">
                  <a:moveTo>
                    <a:pt x="1763151" y="3587262"/>
                  </a:moveTo>
                  <a:lnTo>
                    <a:pt x="0" y="2719754"/>
                  </a:lnTo>
                  <a:lnTo>
                    <a:pt x="684628" y="1317674"/>
                  </a:lnTo>
                  <a:lnTo>
                    <a:pt x="1252025" y="398585"/>
                  </a:lnTo>
                  <a:lnTo>
                    <a:pt x="1589649" y="0"/>
                  </a:lnTo>
                  <a:lnTo>
                    <a:pt x="1988234" y="28135"/>
                  </a:lnTo>
                  <a:lnTo>
                    <a:pt x="2808849" y="42203"/>
                  </a:lnTo>
                  <a:lnTo>
                    <a:pt x="3104271" y="121920"/>
                  </a:lnTo>
                  <a:lnTo>
                    <a:pt x="3183988" y="187569"/>
                  </a:lnTo>
                  <a:lnTo>
                    <a:pt x="3324665" y="206326"/>
                  </a:lnTo>
                  <a:lnTo>
                    <a:pt x="4773637" y="609600"/>
                  </a:lnTo>
                  <a:lnTo>
                    <a:pt x="5303520" y="740898"/>
                  </a:lnTo>
                  <a:lnTo>
                    <a:pt x="5359791" y="806548"/>
                  </a:lnTo>
                  <a:lnTo>
                    <a:pt x="5570806" y="1448972"/>
                  </a:lnTo>
                  <a:lnTo>
                    <a:pt x="5697415" y="2025748"/>
                  </a:lnTo>
                  <a:lnTo>
                    <a:pt x="5125329" y="2283655"/>
                  </a:lnTo>
                  <a:lnTo>
                    <a:pt x="4525108" y="2002302"/>
                  </a:lnTo>
                  <a:lnTo>
                    <a:pt x="3230880" y="2016369"/>
                  </a:lnTo>
                  <a:lnTo>
                    <a:pt x="2100775" y="2588455"/>
                  </a:lnTo>
                  <a:lnTo>
                    <a:pt x="1763151" y="3587262"/>
                  </a:lnTo>
                  <a:close/>
                </a:path>
              </a:pathLst>
            </a:custGeom>
            <a:solidFill>
              <a:srgbClr val="2A7941">
                <a:alpha val="20000"/>
              </a:srgbClr>
            </a:solidFill>
            <a:ln w="28575" cap="flat" cmpd="sng" algn="ctr">
              <a:solidFill>
                <a:srgbClr val="2A794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12" name="Rectangle à coins arrondis 11"/>
            <p:cNvSpPr/>
            <p:nvPr/>
          </p:nvSpPr>
          <p:spPr bwMode="auto">
            <a:xfrm>
              <a:off x="1943100" y="3961773"/>
              <a:ext cx="1301016" cy="489060"/>
            </a:xfrm>
            <a:prstGeom prst="roundRect">
              <a:avLst/>
            </a:prstGeom>
            <a:solidFill>
              <a:srgbClr val="2A794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lvl="1" indent="0" algn="ctr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Emprise totale :</a:t>
              </a:r>
            </a:p>
            <a:p>
              <a:pPr marL="0" lvl="1" indent="0" algn="ctr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19 050 m</a:t>
              </a:r>
              <a:r>
                <a:rPr lang="fr-FR" sz="1200" b="1" baseline="30000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2</a:t>
              </a:r>
              <a:endParaRPr lang="fr-FR" sz="1200" b="1" baseline="30000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</p:txBody>
        </p:sp>
      </p:grpSp>
      <p:grpSp>
        <p:nvGrpSpPr>
          <p:cNvPr id="22" name="Grouper 21"/>
          <p:cNvGrpSpPr/>
          <p:nvPr/>
        </p:nvGrpSpPr>
        <p:grpSpPr>
          <a:xfrm>
            <a:off x="5354516" y="3109971"/>
            <a:ext cx="1386795" cy="548475"/>
            <a:chOff x="5354516" y="2996533"/>
            <a:chExt cx="1386795" cy="548475"/>
          </a:xfrm>
        </p:grpSpPr>
        <p:sp>
          <p:nvSpPr>
            <p:cNvPr id="6" name="Rectangle 5"/>
            <p:cNvSpPr/>
            <p:nvPr/>
          </p:nvSpPr>
          <p:spPr bwMode="auto">
            <a:xfrm>
              <a:off x="5354516" y="2996533"/>
              <a:ext cx="1021144" cy="548475"/>
            </a:xfrm>
            <a:prstGeom prst="rect">
              <a:avLst/>
            </a:prstGeom>
            <a:solidFill>
              <a:srgbClr val="CC0099">
                <a:alpha val="50000"/>
              </a:srgbClr>
            </a:solidFill>
            <a:ln w="28575" cap="flat" cmpd="sng" algn="ctr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6375660" y="2996533"/>
              <a:ext cx="365651" cy="548475"/>
            </a:xfrm>
            <a:prstGeom prst="rect">
              <a:avLst/>
            </a:prstGeom>
            <a:solidFill>
              <a:srgbClr val="CC0099">
                <a:alpha val="50000"/>
              </a:srgbClr>
            </a:solidFill>
            <a:ln w="28575" cap="flat" cmpd="sng" algn="ctr">
              <a:solidFill>
                <a:srgbClr val="CC0099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sp>
          <p:nvSpPr>
            <p:cNvPr id="15" name="Rectangle à coins arrondis 14"/>
            <p:cNvSpPr/>
            <p:nvPr/>
          </p:nvSpPr>
          <p:spPr bwMode="auto">
            <a:xfrm>
              <a:off x="5544355" y="3100343"/>
              <a:ext cx="1035596" cy="352853"/>
            </a:xfrm>
            <a:prstGeom prst="roundRect">
              <a:avLst/>
            </a:prstGeom>
            <a:solidFill>
              <a:srgbClr val="CC00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lvl="1" indent="0" algn="ctr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fr-FR" sz="8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Implantation</a:t>
              </a:r>
            </a:p>
            <a:p>
              <a:pPr marL="0" lvl="1" indent="0" algn="ctr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fr-FR" sz="8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du puits d’attaque</a:t>
              </a:r>
              <a:endParaRPr lang="fr-FR" sz="800" b="1" baseline="30000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endParaRPr>
            </a:p>
          </p:txBody>
        </p:sp>
      </p:grpSp>
      <p:grpSp>
        <p:nvGrpSpPr>
          <p:cNvPr id="3" name="Grouper 2"/>
          <p:cNvGrpSpPr/>
          <p:nvPr/>
        </p:nvGrpSpPr>
        <p:grpSpPr>
          <a:xfrm>
            <a:off x="5358976" y="2833270"/>
            <a:ext cx="2804801" cy="1877300"/>
            <a:chOff x="5358976" y="2833270"/>
            <a:chExt cx="2804801" cy="1877300"/>
          </a:xfrm>
        </p:grpSpPr>
        <p:grpSp>
          <p:nvGrpSpPr>
            <p:cNvPr id="20" name="Grouper 19"/>
            <p:cNvGrpSpPr/>
            <p:nvPr/>
          </p:nvGrpSpPr>
          <p:grpSpPr>
            <a:xfrm>
              <a:off x="5358976" y="3769689"/>
              <a:ext cx="1863922" cy="829402"/>
              <a:chOff x="5358976" y="3656251"/>
              <a:chExt cx="1863922" cy="829402"/>
            </a:xfrm>
          </p:grpSpPr>
          <p:sp>
            <p:nvSpPr>
              <p:cNvPr id="7" name="Forme libre 6"/>
              <p:cNvSpPr/>
              <p:nvPr/>
            </p:nvSpPr>
            <p:spPr bwMode="auto">
              <a:xfrm>
                <a:off x="5358976" y="3656251"/>
                <a:ext cx="1863922" cy="829402"/>
              </a:xfrm>
              <a:custGeom>
                <a:avLst/>
                <a:gdLst>
                  <a:gd name="connsiteX0" fmla="*/ 0 w 1654628"/>
                  <a:gd name="connsiteY0" fmla="*/ 340426 h 732312"/>
                  <a:gd name="connsiteX1" fmla="*/ 1005444 w 1654628"/>
                  <a:gd name="connsiteY1" fmla="*/ 288966 h 732312"/>
                  <a:gd name="connsiteX2" fmla="*/ 1531917 w 1654628"/>
                  <a:gd name="connsiteY2" fmla="*/ 0 h 732312"/>
                  <a:gd name="connsiteX3" fmla="*/ 1654628 w 1654628"/>
                  <a:gd name="connsiteY3" fmla="*/ 463138 h 732312"/>
                  <a:gd name="connsiteX4" fmla="*/ 1076696 w 1654628"/>
                  <a:gd name="connsiteY4" fmla="*/ 732312 h 732312"/>
                  <a:gd name="connsiteX5" fmla="*/ 494805 w 1654628"/>
                  <a:gd name="connsiteY5" fmla="*/ 443346 h 732312"/>
                  <a:gd name="connsiteX6" fmla="*/ 15833 w 1654628"/>
                  <a:gd name="connsiteY6" fmla="*/ 451262 h 732312"/>
                  <a:gd name="connsiteX7" fmla="*/ 0 w 1654628"/>
                  <a:gd name="connsiteY7" fmla="*/ 340426 h 732312"/>
                  <a:gd name="connsiteX0" fmla="*/ 0 w 1654628"/>
                  <a:gd name="connsiteY0" fmla="*/ 344385 h 736271"/>
                  <a:gd name="connsiteX1" fmla="*/ 1005444 w 1654628"/>
                  <a:gd name="connsiteY1" fmla="*/ 292925 h 736271"/>
                  <a:gd name="connsiteX2" fmla="*/ 1551709 w 1654628"/>
                  <a:gd name="connsiteY2" fmla="*/ 0 h 736271"/>
                  <a:gd name="connsiteX3" fmla="*/ 1654628 w 1654628"/>
                  <a:gd name="connsiteY3" fmla="*/ 467097 h 736271"/>
                  <a:gd name="connsiteX4" fmla="*/ 1076696 w 1654628"/>
                  <a:gd name="connsiteY4" fmla="*/ 736271 h 736271"/>
                  <a:gd name="connsiteX5" fmla="*/ 494805 w 1654628"/>
                  <a:gd name="connsiteY5" fmla="*/ 447305 h 736271"/>
                  <a:gd name="connsiteX6" fmla="*/ 15833 w 1654628"/>
                  <a:gd name="connsiteY6" fmla="*/ 455221 h 736271"/>
                  <a:gd name="connsiteX7" fmla="*/ 0 w 1654628"/>
                  <a:gd name="connsiteY7" fmla="*/ 344385 h 736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4628" h="736271">
                    <a:moveTo>
                      <a:pt x="0" y="344385"/>
                    </a:moveTo>
                    <a:lnTo>
                      <a:pt x="1005444" y="292925"/>
                    </a:lnTo>
                    <a:lnTo>
                      <a:pt x="1551709" y="0"/>
                    </a:lnTo>
                    <a:lnTo>
                      <a:pt x="1654628" y="467097"/>
                    </a:lnTo>
                    <a:lnTo>
                      <a:pt x="1076696" y="736271"/>
                    </a:lnTo>
                    <a:lnTo>
                      <a:pt x="494805" y="447305"/>
                    </a:lnTo>
                    <a:lnTo>
                      <a:pt x="15833" y="455221"/>
                    </a:lnTo>
                    <a:lnTo>
                      <a:pt x="0" y="344385"/>
                    </a:lnTo>
                    <a:close/>
                  </a:path>
                </a:pathLst>
              </a:custGeom>
              <a:solidFill>
                <a:srgbClr val="FCBF80">
                  <a:alpha val="50000"/>
                </a:srgbClr>
              </a:solidFill>
              <a:ln w="28575" cap="flat" cmpd="sng" algn="ctr">
                <a:solidFill>
                  <a:srgbClr val="FCBF8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CL Courant" charset="0"/>
                </a:endParaRPr>
              </a:p>
            </p:txBody>
          </p:sp>
          <p:sp>
            <p:nvSpPr>
              <p:cNvPr id="17" name="Rectangle à coins arrondis 16"/>
              <p:cNvSpPr/>
              <p:nvPr/>
            </p:nvSpPr>
            <p:spPr bwMode="auto">
              <a:xfrm>
                <a:off x="6264286" y="4053876"/>
                <a:ext cx="522955" cy="216645"/>
              </a:xfrm>
              <a:prstGeom prst="roundRect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lvl="1" indent="0" algn="ctr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fr-FR" sz="800" b="1" dirty="0" smtClean="0">
                    <a:solidFill>
                      <a:schemeClr val="bg1"/>
                    </a:solidFill>
                    <a:latin typeface="TCL" charset="0"/>
                    <a:ea typeface="TCL" charset="0"/>
                    <a:cs typeface="TCL" charset="0"/>
                  </a:rPr>
                  <a:t>Base vie</a:t>
                </a:r>
                <a:endParaRPr lang="fr-FR" sz="800" b="1" baseline="30000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endParaRPr>
              </a:p>
            </p:txBody>
          </p:sp>
        </p:grpSp>
        <p:sp>
          <p:nvSpPr>
            <p:cNvPr id="8" name="Forme libre 7"/>
            <p:cNvSpPr/>
            <p:nvPr/>
          </p:nvSpPr>
          <p:spPr bwMode="auto">
            <a:xfrm>
              <a:off x="6812658" y="2833270"/>
              <a:ext cx="642116" cy="1877300"/>
            </a:xfrm>
            <a:custGeom>
              <a:avLst/>
              <a:gdLst>
                <a:gd name="connsiteX0" fmla="*/ 0 w 570015"/>
                <a:gd name="connsiteY0" fmla="*/ 0 h 1666504"/>
                <a:gd name="connsiteX1" fmla="*/ 439387 w 570015"/>
                <a:gd name="connsiteY1" fmla="*/ 158338 h 1666504"/>
                <a:gd name="connsiteX2" fmla="*/ 344384 w 570015"/>
                <a:gd name="connsiteY2" fmla="*/ 162296 h 1666504"/>
                <a:gd name="connsiteX3" fmla="*/ 273132 w 570015"/>
                <a:gd name="connsiteY3" fmla="*/ 225631 h 1666504"/>
                <a:gd name="connsiteX4" fmla="*/ 265215 w 570015"/>
                <a:gd name="connsiteY4" fmla="*/ 285008 h 1666504"/>
                <a:gd name="connsiteX5" fmla="*/ 570015 w 570015"/>
                <a:gd name="connsiteY5" fmla="*/ 1504208 h 1666504"/>
                <a:gd name="connsiteX6" fmla="*/ 475013 w 570015"/>
                <a:gd name="connsiteY6" fmla="*/ 1666504 h 1666504"/>
                <a:gd name="connsiteX7" fmla="*/ 114794 w 570015"/>
                <a:gd name="connsiteY7" fmla="*/ 83127 h 1666504"/>
                <a:gd name="connsiteX8" fmla="*/ 0 w 570015"/>
                <a:gd name="connsiteY8" fmla="*/ 0 h 1666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0015" h="1666504">
                  <a:moveTo>
                    <a:pt x="0" y="0"/>
                  </a:moveTo>
                  <a:lnTo>
                    <a:pt x="439387" y="158338"/>
                  </a:lnTo>
                  <a:lnTo>
                    <a:pt x="344384" y="162296"/>
                  </a:lnTo>
                  <a:lnTo>
                    <a:pt x="273132" y="225631"/>
                  </a:lnTo>
                  <a:lnTo>
                    <a:pt x="265215" y="285008"/>
                  </a:lnTo>
                  <a:lnTo>
                    <a:pt x="570015" y="1504208"/>
                  </a:lnTo>
                  <a:lnTo>
                    <a:pt x="475013" y="1666504"/>
                  </a:lnTo>
                  <a:lnTo>
                    <a:pt x="114794" y="83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6E6E">
                <a:alpha val="50000"/>
              </a:srgbClr>
            </a:solidFill>
            <a:ln w="28575" cap="flat" cmpd="sng" algn="ctr">
              <a:solidFill>
                <a:srgbClr val="6E6E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CL Courant" charset="0"/>
              </a:endParaRPr>
            </a:p>
          </p:txBody>
        </p:sp>
        <p:grpSp>
          <p:nvGrpSpPr>
            <p:cNvPr id="21" name="Grouper 20"/>
            <p:cNvGrpSpPr/>
            <p:nvPr/>
          </p:nvGrpSpPr>
          <p:grpSpPr>
            <a:xfrm>
              <a:off x="7133716" y="3025085"/>
              <a:ext cx="1030061" cy="1070124"/>
              <a:chOff x="7133716" y="2911647"/>
              <a:chExt cx="1030061" cy="1070124"/>
            </a:xfrm>
          </p:grpSpPr>
          <p:sp>
            <p:nvSpPr>
              <p:cNvPr id="9" name="Forme libre 8"/>
              <p:cNvSpPr/>
              <p:nvPr/>
            </p:nvSpPr>
            <p:spPr bwMode="auto">
              <a:xfrm>
                <a:off x="7133716" y="2911647"/>
                <a:ext cx="1030061" cy="1070124"/>
              </a:xfrm>
              <a:custGeom>
                <a:avLst/>
                <a:gdLst>
                  <a:gd name="connsiteX0" fmla="*/ 930233 w 930233"/>
                  <a:gd name="connsiteY0" fmla="*/ 265215 h 961901"/>
                  <a:gd name="connsiteX1" fmla="*/ 518556 w 930233"/>
                  <a:gd name="connsiteY1" fmla="*/ 961901 h 961901"/>
                  <a:gd name="connsiteX2" fmla="*/ 197922 w 930233"/>
                  <a:gd name="connsiteY2" fmla="*/ 950026 h 961901"/>
                  <a:gd name="connsiteX3" fmla="*/ 0 w 930233"/>
                  <a:gd name="connsiteY3" fmla="*/ 134587 h 961901"/>
                  <a:gd name="connsiteX4" fmla="*/ 3958 w 930233"/>
                  <a:gd name="connsiteY4" fmla="*/ 75210 h 961901"/>
                  <a:gd name="connsiteX5" fmla="*/ 75210 w 930233"/>
                  <a:gd name="connsiteY5" fmla="*/ 7916 h 961901"/>
                  <a:gd name="connsiteX6" fmla="*/ 174171 w 930233"/>
                  <a:gd name="connsiteY6" fmla="*/ 0 h 961901"/>
                  <a:gd name="connsiteX7" fmla="*/ 930233 w 930233"/>
                  <a:gd name="connsiteY7" fmla="*/ 265215 h 961901"/>
                  <a:gd name="connsiteX0" fmla="*/ 930233 w 930233"/>
                  <a:gd name="connsiteY0" fmla="*/ 265215 h 961901"/>
                  <a:gd name="connsiteX1" fmla="*/ 518556 w 930233"/>
                  <a:gd name="connsiteY1" fmla="*/ 961901 h 961901"/>
                  <a:gd name="connsiteX2" fmla="*/ 225631 w 930233"/>
                  <a:gd name="connsiteY2" fmla="*/ 961901 h 961901"/>
                  <a:gd name="connsiteX3" fmla="*/ 0 w 930233"/>
                  <a:gd name="connsiteY3" fmla="*/ 134587 h 961901"/>
                  <a:gd name="connsiteX4" fmla="*/ 3958 w 930233"/>
                  <a:gd name="connsiteY4" fmla="*/ 75210 h 961901"/>
                  <a:gd name="connsiteX5" fmla="*/ 75210 w 930233"/>
                  <a:gd name="connsiteY5" fmla="*/ 7916 h 961901"/>
                  <a:gd name="connsiteX6" fmla="*/ 174171 w 930233"/>
                  <a:gd name="connsiteY6" fmla="*/ 0 h 961901"/>
                  <a:gd name="connsiteX7" fmla="*/ 930233 w 930233"/>
                  <a:gd name="connsiteY7" fmla="*/ 265215 h 961901"/>
                  <a:gd name="connsiteX0" fmla="*/ 926275 w 926275"/>
                  <a:gd name="connsiteY0" fmla="*/ 265215 h 961901"/>
                  <a:gd name="connsiteX1" fmla="*/ 514598 w 926275"/>
                  <a:gd name="connsiteY1" fmla="*/ 961901 h 961901"/>
                  <a:gd name="connsiteX2" fmla="*/ 221673 w 926275"/>
                  <a:gd name="connsiteY2" fmla="*/ 961901 h 961901"/>
                  <a:gd name="connsiteX3" fmla="*/ 71252 w 926275"/>
                  <a:gd name="connsiteY3" fmla="*/ 190005 h 961901"/>
                  <a:gd name="connsiteX4" fmla="*/ 0 w 926275"/>
                  <a:gd name="connsiteY4" fmla="*/ 75210 h 961901"/>
                  <a:gd name="connsiteX5" fmla="*/ 71252 w 926275"/>
                  <a:gd name="connsiteY5" fmla="*/ 7916 h 961901"/>
                  <a:gd name="connsiteX6" fmla="*/ 170213 w 926275"/>
                  <a:gd name="connsiteY6" fmla="*/ 0 h 961901"/>
                  <a:gd name="connsiteX7" fmla="*/ 926275 w 926275"/>
                  <a:gd name="connsiteY7" fmla="*/ 265215 h 961901"/>
                  <a:gd name="connsiteX0" fmla="*/ 862939 w 862939"/>
                  <a:gd name="connsiteY0" fmla="*/ 265215 h 961901"/>
                  <a:gd name="connsiteX1" fmla="*/ 451262 w 862939"/>
                  <a:gd name="connsiteY1" fmla="*/ 961901 h 961901"/>
                  <a:gd name="connsiteX2" fmla="*/ 158337 w 862939"/>
                  <a:gd name="connsiteY2" fmla="*/ 961901 h 961901"/>
                  <a:gd name="connsiteX3" fmla="*/ 7916 w 862939"/>
                  <a:gd name="connsiteY3" fmla="*/ 190005 h 961901"/>
                  <a:gd name="connsiteX4" fmla="*/ 0 w 862939"/>
                  <a:gd name="connsiteY4" fmla="*/ 126670 h 961901"/>
                  <a:gd name="connsiteX5" fmla="*/ 7916 w 862939"/>
                  <a:gd name="connsiteY5" fmla="*/ 7916 h 961901"/>
                  <a:gd name="connsiteX6" fmla="*/ 106877 w 862939"/>
                  <a:gd name="connsiteY6" fmla="*/ 0 h 961901"/>
                  <a:gd name="connsiteX7" fmla="*/ 862939 w 862939"/>
                  <a:gd name="connsiteY7" fmla="*/ 265215 h 961901"/>
                  <a:gd name="connsiteX0" fmla="*/ 862939 w 862939"/>
                  <a:gd name="connsiteY0" fmla="*/ 265215 h 961901"/>
                  <a:gd name="connsiteX1" fmla="*/ 451262 w 862939"/>
                  <a:gd name="connsiteY1" fmla="*/ 961901 h 961901"/>
                  <a:gd name="connsiteX2" fmla="*/ 158337 w 862939"/>
                  <a:gd name="connsiteY2" fmla="*/ 961901 h 961901"/>
                  <a:gd name="connsiteX3" fmla="*/ 7916 w 862939"/>
                  <a:gd name="connsiteY3" fmla="*/ 190005 h 961901"/>
                  <a:gd name="connsiteX4" fmla="*/ 0 w 862939"/>
                  <a:gd name="connsiteY4" fmla="*/ 126670 h 961901"/>
                  <a:gd name="connsiteX5" fmla="*/ 19791 w 862939"/>
                  <a:gd name="connsiteY5" fmla="*/ 71251 h 961901"/>
                  <a:gd name="connsiteX6" fmla="*/ 106877 w 862939"/>
                  <a:gd name="connsiteY6" fmla="*/ 0 h 961901"/>
                  <a:gd name="connsiteX7" fmla="*/ 862939 w 862939"/>
                  <a:gd name="connsiteY7" fmla="*/ 265215 h 961901"/>
                  <a:gd name="connsiteX0" fmla="*/ 862939 w 862939"/>
                  <a:gd name="connsiteY0" fmla="*/ 197921 h 894607"/>
                  <a:gd name="connsiteX1" fmla="*/ 451262 w 862939"/>
                  <a:gd name="connsiteY1" fmla="*/ 894607 h 894607"/>
                  <a:gd name="connsiteX2" fmla="*/ 158337 w 862939"/>
                  <a:gd name="connsiteY2" fmla="*/ 894607 h 894607"/>
                  <a:gd name="connsiteX3" fmla="*/ 7916 w 862939"/>
                  <a:gd name="connsiteY3" fmla="*/ 122711 h 894607"/>
                  <a:gd name="connsiteX4" fmla="*/ 0 w 862939"/>
                  <a:gd name="connsiteY4" fmla="*/ 59376 h 894607"/>
                  <a:gd name="connsiteX5" fmla="*/ 19791 w 862939"/>
                  <a:gd name="connsiteY5" fmla="*/ 3957 h 894607"/>
                  <a:gd name="connsiteX6" fmla="*/ 122711 w 862939"/>
                  <a:gd name="connsiteY6" fmla="*/ 0 h 894607"/>
                  <a:gd name="connsiteX7" fmla="*/ 862939 w 862939"/>
                  <a:gd name="connsiteY7" fmla="*/ 197921 h 894607"/>
                  <a:gd name="connsiteX0" fmla="*/ 862939 w 862939"/>
                  <a:gd name="connsiteY0" fmla="*/ 249381 h 946067"/>
                  <a:gd name="connsiteX1" fmla="*/ 451262 w 862939"/>
                  <a:gd name="connsiteY1" fmla="*/ 946067 h 946067"/>
                  <a:gd name="connsiteX2" fmla="*/ 158337 w 862939"/>
                  <a:gd name="connsiteY2" fmla="*/ 946067 h 946067"/>
                  <a:gd name="connsiteX3" fmla="*/ 7916 w 862939"/>
                  <a:gd name="connsiteY3" fmla="*/ 174171 h 946067"/>
                  <a:gd name="connsiteX4" fmla="*/ 0 w 862939"/>
                  <a:gd name="connsiteY4" fmla="*/ 110836 h 946067"/>
                  <a:gd name="connsiteX5" fmla="*/ 19791 w 862939"/>
                  <a:gd name="connsiteY5" fmla="*/ 55417 h 946067"/>
                  <a:gd name="connsiteX6" fmla="*/ 126670 w 862939"/>
                  <a:gd name="connsiteY6" fmla="*/ 0 h 946067"/>
                  <a:gd name="connsiteX7" fmla="*/ 862939 w 862939"/>
                  <a:gd name="connsiteY7" fmla="*/ 249381 h 946067"/>
                  <a:gd name="connsiteX0" fmla="*/ 862939 w 862939"/>
                  <a:gd name="connsiteY0" fmla="*/ 249381 h 946067"/>
                  <a:gd name="connsiteX1" fmla="*/ 451262 w 862939"/>
                  <a:gd name="connsiteY1" fmla="*/ 946067 h 946067"/>
                  <a:gd name="connsiteX2" fmla="*/ 158337 w 862939"/>
                  <a:gd name="connsiteY2" fmla="*/ 946067 h 946067"/>
                  <a:gd name="connsiteX3" fmla="*/ 7916 w 862939"/>
                  <a:gd name="connsiteY3" fmla="*/ 174171 h 946067"/>
                  <a:gd name="connsiteX4" fmla="*/ 0 w 862939"/>
                  <a:gd name="connsiteY4" fmla="*/ 110836 h 946067"/>
                  <a:gd name="connsiteX5" fmla="*/ 15833 w 862939"/>
                  <a:gd name="connsiteY5" fmla="*/ 15833 h 946067"/>
                  <a:gd name="connsiteX6" fmla="*/ 126670 w 862939"/>
                  <a:gd name="connsiteY6" fmla="*/ 0 h 946067"/>
                  <a:gd name="connsiteX7" fmla="*/ 862939 w 862939"/>
                  <a:gd name="connsiteY7" fmla="*/ 249381 h 946067"/>
                  <a:gd name="connsiteX0" fmla="*/ 914399 w 914399"/>
                  <a:gd name="connsiteY0" fmla="*/ 249381 h 946067"/>
                  <a:gd name="connsiteX1" fmla="*/ 502722 w 914399"/>
                  <a:gd name="connsiteY1" fmla="*/ 946067 h 946067"/>
                  <a:gd name="connsiteX2" fmla="*/ 209797 w 914399"/>
                  <a:gd name="connsiteY2" fmla="*/ 946067 h 946067"/>
                  <a:gd name="connsiteX3" fmla="*/ 59376 w 914399"/>
                  <a:gd name="connsiteY3" fmla="*/ 174171 h 946067"/>
                  <a:gd name="connsiteX4" fmla="*/ 0 w 914399"/>
                  <a:gd name="connsiteY4" fmla="*/ 71251 h 946067"/>
                  <a:gd name="connsiteX5" fmla="*/ 67293 w 914399"/>
                  <a:gd name="connsiteY5" fmla="*/ 15833 h 946067"/>
                  <a:gd name="connsiteX6" fmla="*/ 178130 w 914399"/>
                  <a:gd name="connsiteY6" fmla="*/ 0 h 946067"/>
                  <a:gd name="connsiteX7" fmla="*/ 914399 w 914399"/>
                  <a:gd name="connsiteY7" fmla="*/ 249381 h 946067"/>
                  <a:gd name="connsiteX0" fmla="*/ 914399 w 914399"/>
                  <a:gd name="connsiteY0" fmla="*/ 249381 h 946067"/>
                  <a:gd name="connsiteX1" fmla="*/ 502722 w 914399"/>
                  <a:gd name="connsiteY1" fmla="*/ 946067 h 946067"/>
                  <a:gd name="connsiteX2" fmla="*/ 209797 w 914399"/>
                  <a:gd name="connsiteY2" fmla="*/ 946067 h 946067"/>
                  <a:gd name="connsiteX3" fmla="*/ 15833 w 914399"/>
                  <a:gd name="connsiteY3" fmla="*/ 178129 h 946067"/>
                  <a:gd name="connsiteX4" fmla="*/ 0 w 914399"/>
                  <a:gd name="connsiteY4" fmla="*/ 71251 h 946067"/>
                  <a:gd name="connsiteX5" fmla="*/ 67293 w 914399"/>
                  <a:gd name="connsiteY5" fmla="*/ 15833 h 946067"/>
                  <a:gd name="connsiteX6" fmla="*/ 178130 w 914399"/>
                  <a:gd name="connsiteY6" fmla="*/ 0 h 946067"/>
                  <a:gd name="connsiteX7" fmla="*/ 914399 w 914399"/>
                  <a:gd name="connsiteY7" fmla="*/ 249381 h 946067"/>
                  <a:gd name="connsiteX0" fmla="*/ 898566 w 898566"/>
                  <a:gd name="connsiteY0" fmla="*/ 249381 h 946067"/>
                  <a:gd name="connsiteX1" fmla="*/ 486889 w 898566"/>
                  <a:gd name="connsiteY1" fmla="*/ 946067 h 946067"/>
                  <a:gd name="connsiteX2" fmla="*/ 193964 w 898566"/>
                  <a:gd name="connsiteY2" fmla="*/ 946067 h 946067"/>
                  <a:gd name="connsiteX3" fmla="*/ 0 w 898566"/>
                  <a:gd name="connsiteY3" fmla="*/ 178129 h 946067"/>
                  <a:gd name="connsiteX4" fmla="*/ 95003 w 898566"/>
                  <a:gd name="connsiteY4" fmla="*/ 126669 h 946067"/>
                  <a:gd name="connsiteX5" fmla="*/ 51460 w 898566"/>
                  <a:gd name="connsiteY5" fmla="*/ 15833 h 946067"/>
                  <a:gd name="connsiteX6" fmla="*/ 162297 w 898566"/>
                  <a:gd name="connsiteY6" fmla="*/ 0 h 946067"/>
                  <a:gd name="connsiteX7" fmla="*/ 898566 w 898566"/>
                  <a:gd name="connsiteY7" fmla="*/ 249381 h 946067"/>
                  <a:gd name="connsiteX0" fmla="*/ 918357 w 918357"/>
                  <a:gd name="connsiteY0" fmla="*/ 249381 h 946067"/>
                  <a:gd name="connsiteX1" fmla="*/ 506680 w 918357"/>
                  <a:gd name="connsiteY1" fmla="*/ 946067 h 946067"/>
                  <a:gd name="connsiteX2" fmla="*/ 213755 w 918357"/>
                  <a:gd name="connsiteY2" fmla="*/ 946067 h 946067"/>
                  <a:gd name="connsiteX3" fmla="*/ 19791 w 918357"/>
                  <a:gd name="connsiteY3" fmla="*/ 178129 h 946067"/>
                  <a:gd name="connsiteX4" fmla="*/ 0 w 918357"/>
                  <a:gd name="connsiteY4" fmla="*/ 106877 h 946067"/>
                  <a:gd name="connsiteX5" fmla="*/ 71251 w 918357"/>
                  <a:gd name="connsiteY5" fmla="*/ 15833 h 946067"/>
                  <a:gd name="connsiteX6" fmla="*/ 182088 w 918357"/>
                  <a:gd name="connsiteY6" fmla="*/ 0 h 946067"/>
                  <a:gd name="connsiteX7" fmla="*/ 918357 w 918357"/>
                  <a:gd name="connsiteY7" fmla="*/ 249381 h 946067"/>
                  <a:gd name="connsiteX0" fmla="*/ 918357 w 918357"/>
                  <a:gd name="connsiteY0" fmla="*/ 249381 h 946067"/>
                  <a:gd name="connsiteX1" fmla="*/ 506680 w 918357"/>
                  <a:gd name="connsiteY1" fmla="*/ 946067 h 946067"/>
                  <a:gd name="connsiteX2" fmla="*/ 213755 w 918357"/>
                  <a:gd name="connsiteY2" fmla="*/ 946067 h 946067"/>
                  <a:gd name="connsiteX3" fmla="*/ 19791 w 918357"/>
                  <a:gd name="connsiteY3" fmla="*/ 178129 h 946067"/>
                  <a:gd name="connsiteX4" fmla="*/ 0 w 918357"/>
                  <a:gd name="connsiteY4" fmla="*/ 106877 h 946067"/>
                  <a:gd name="connsiteX5" fmla="*/ 15832 w 918357"/>
                  <a:gd name="connsiteY5" fmla="*/ 59376 h 946067"/>
                  <a:gd name="connsiteX6" fmla="*/ 182088 w 918357"/>
                  <a:gd name="connsiteY6" fmla="*/ 0 h 946067"/>
                  <a:gd name="connsiteX7" fmla="*/ 918357 w 918357"/>
                  <a:gd name="connsiteY7" fmla="*/ 249381 h 946067"/>
                  <a:gd name="connsiteX0" fmla="*/ 918357 w 918357"/>
                  <a:gd name="connsiteY0" fmla="*/ 249381 h 946067"/>
                  <a:gd name="connsiteX1" fmla="*/ 506680 w 918357"/>
                  <a:gd name="connsiteY1" fmla="*/ 946067 h 946067"/>
                  <a:gd name="connsiteX2" fmla="*/ 213755 w 918357"/>
                  <a:gd name="connsiteY2" fmla="*/ 946067 h 946067"/>
                  <a:gd name="connsiteX3" fmla="*/ 19791 w 918357"/>
                  <a:gd name="connsiteY3" fmla="*/ 178129 h 946067"/>
                  <a:gd name="connsiteX4" fmla="*/ 0 w 918357"/>
                  <a:gd name="connsiteY4" fmla="*/ 106877 h 946067"/>
                  <a:gd name="connsiteX5" fmla="*/ 15832 w 918357"/>
                  <a:gd name="connsiteY5" fmla="*/ 59376 h 946067"/>
                  <a:gd name="connsiteX6" fmla="*/ 182088 w 918357"/>
                  <a:gd name="connsiteY6" fmla="*/ 0 h 946067"/>
                  <a:gd name="connsiteX7" fmla="*/ 918357 w 918357"/>
                  <a:gd name="connsiteY7" fmla="*/ 249381 h 946067"/>
                  <a:gd name="connsiteX0" fmla="*/ 918357 w 918357"/>
                  <a:gd name="connsiteY0" fmla="*/ 253277 h 949963"/>
                  <a:gd name="connsiteX1" fmla="*/ 506680 w 918357"/>
                  <a:gd name="connsiteY1" fmla="*/ 949963 h 949963"/>
                  <a:gd name="connsiteX2" fmla="*/ 213755 w 918357"/>
                  <a:gd name="connsiteY2" fmla="*/ 949963 h 949963"/>
                  <a:gd name="connsiteX3" fmla="*/ 19791 w 918357"/>
                  <a:gd name="connsiteY3" fmla="*/ 182025 h 949963"/>
                  <a:gd name="connsiteX4" fmla="*/ 0 w 918357"/>
                  <a:gd name="connsiteY4" fmla="*/ 110773 h 949963"/>
                  <a:gd name="connsiteX5" fmla="*/ 59375 w 918357"/>
                  <a:gd name="connsiteY5" fmla="*/ 23687 h 949963"/>
                  <a:gd name="connsiteX6" fmla="*/ 182088 w 918357"/>
                  <a:gd name="connsiteY6" fmla="*/ 3896 h 949963"/>
                  <a:gd name="connsiteX7" fmla="*/ 918357 w 918357"/>
                  <a:gd name="connsiteY7" fmla="*/ 253277 h 949963"/>
                  <a:gd name="connsiteX0" fmla="*/ 914399 w 914399"/>
                  <a:gd name="connsiteY0" fmla="*/ 253277 h 949963"/>
                  <a:gd name="connsiteX1" fmla="*/ 502722 w 914399"/>
                  <a:gd name="connsiteY1" fmla="*/ 949963 h 949963"/>
                  <a:gd name="connsiteX2" fmla="*/ 209797 w 914399"/>
                  <a:gd name="connsiteY2" fmla="*/ 949963 h 949963"/>
                  <a:gd name="connsiteX3" fmla="*/ 15833 w 914399"/>
                  <a:gd name="connsiteY3" fmla="*/ 182025 h 949963"/>
                  <a:gd name="connsiteX4" fmla="*/ 0 w 914399"/>
                  <a:gd name="connsiteY4" fmla="*/ 75147 h 949963"/>
                  <a:gd name="connsiteX5" fmla="*/ 55417 w 914399"/>
                  <a:gd name="connsiteY5" fmla="*/ 23687 h 949963"/>
                  <a:gd name="connsiteX6" fmla="*/ 178130 w 914399"/>
                  <a:gd name="connsiteY6" fmla="*/ 3896 h 949963"/>
                  <a:gd name="connsiteX7" fmla="*/ 914399 w 914399"/>
                  <a:gd name="connsiteY7" fmla="*/ 253277 h 949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399" h="949963">
                    <a:moveTo>
                      <a:pt x="914399" y="253277"/>
                    </a:moveTo>
                    <a:lnTo>
                      <a:pt x="502722" y="949963"/>
                    </a:lnTo>
                    <a:lnTo>
                      <a:pt x="209797" y="949963"/>
                    </a:lnTo>
                    <a:lnTo>
                      <a:pt x="15833" y="182025"/>
                    </a:lnTo>
                    <a:lnTo>
                      <a:pt x="0" y="75147"/>
                    </a:lnTo>
                    <a:lnTo>
                      <a:pt x="55417" y="23687"/>
                    </a:lnTo>
                    <a:cubicBezTo>
                      <a:pt x="106877" y="-27773"/>
                      <a:pt x="122711" y="23688"/>
                      <a:pt x="178130" y="3896"/>
                    </a:cubicBezTo>
                    <a:lnTo>
                      <a:pt x="914399" y="253277"/>
                    </a:lnTo>
                    <a:close/>
                  </a:path>
                </a:pathLst>
              </a:custGeom>
              <a:solidFill>
                <a:srgbClr val="00B0F0">
                  <a:alpha val="50000"/>
                </a:srgbClr>
              </a:solidFill>
              <a:ln w="28575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CL Courant" charset="0"/>
                </a:endParaRPr>
              </a:p>
            </p:txBody>
          </p:sp>
          <p:sp>
            <p:nvSpPr>
              <p:cNvPr id="19" name="Rectangle à coins arrondis 18"/>
              <p:cNvSpPr/>
              <p:nvPr/>
            </p:nvSpPr>
            <p:spPr bwMode="auto">
              <a:xfrm>
                <a:off x="7303575" y="3147884"/>
                <a:ext cx="603493" cy="352853"/>
              </a:xfrm>
              <a:prstGeom prst="roundRect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lvl="1" indent="0" algn="ctr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fr-FR" sz="800" b="1" dirty="0" smtClean="0">
                    <a:solidFill>
                      <a:schemeClr val="bg1"/>
                    </a:solidFill>
                    <a:latin typeface="TCL" charset="0"/>
                    <a:ea typeface="TCL" charset="0"/>
                    <a:cs typeface="TCL" charset="0"/>
                  </a:rPr>
                  <a:t>Parking VL</a:t>
                </a:r>
                <a:endParaRPr lang="fr-FR" sz="800" b="1" baseline="30000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endParaRPr>
              </a:p>
            </p:txBody>
          </p:sp>
        </p:grpSp>
      </p:grpSp>
      <p:sp>
        <p:nvSpPr>
          <p:cNvPr id="25" name="Titre 1"/>
          <p:cNvSpPr txBox="1">
            <a:spLocks/>
          </p:cNvSpPr>
          <p:nvPr/>
        </p:nvSpPr>
        <p:spPr>
          <a:xfrm>
            <a:off x="226561" y="1227688"/>
            <a:ext cx="7344619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600" dirty="0">
                <a:solidFill>
                  <a:schemeClr val="tx1"/>
                </a:solidFill>
                <a:latin typeface="TCL" charset="0"/>
                <a:ea typeface="TCL" charset="0"/>
                <a:cs typeface="TCL" charset="0"/>
              </a:rPr>
              <a:t>Installation base de vie à Saint-Genis-Laval</a:t>
            </a:r>
          </a:p>
        </p:txBody>
      </p:sp>
      <p:sp>
        <p:nvSpPr>
          <p:cNvPr id="26" name="Titre 1"/>
          <p:cNvSpPr txBox="1">
            <a:spLocks/>
          </p:cNvSpPr>
          <p:nvPr/>
        </p:nvSpPr>
        <p:spPr>
          <a:xfrm>
            <a:off x="1434255" y="795600"/>
            <a:ext cx="734461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Ouvrages de Génie Civil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67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1434256" y="796348"/>
            <a:ext cx="324048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Extrait SCOT / PDU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162" y="2091727"/>
            <a:ext cx="5635676" cy="399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" r="21436" b="1018"/>
          <a:stretch/>
        </p:blipFill>
        <p:spPr>
          <a:xfrm>
            <a:off x="733425" y="1270000"/>
            <a:ext cx="7677150" cy="5222875"/>
          </a:xfrm>
          <a:prstGeom prst="rect">
            <a:avLst/>
          </a:prstGeom>
        </p:spPr>
      </p:pic>
      <p:sp>
        <p:nvSpPr>
          <p:cNvPr id="29" name="Titre 1"/>
          <p:cNvSpPr txBox="1">
            <a:spLocks/>
          </p:cNvSpPr>
          <p:nvPr/>
        </p:nvSpPr>
        <p:spPr>
          <a:xfrm>
            <a:off x="1115616" y="260651"/>
            <a:ext cx="4120692" cy="50405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endParaRPr lang="fr-FR" dirty="0">
              <a:latin typeface="TCL Courant" charset="0"/>
            </a:endParaRPr>
          </a:p>
        </p:txBody>
      </p:sp>
      <p:sp>
        <p:nvSpPr>
          <p:cNvPr id="2" name="Rectangle à coins arrondis 1"/>
          <p:cNvSpPr/>
          <p:nvPr/>
        </p:nvSpPr>
        <p:spPr bwMode="auto">
          <a:xfrm>
            <a:off x="1337542" y="4979823"/>
            <a:ext cx="1902808" cy="974378"/>
          </a:xfrm>
          <a:prstGeom prst="roundRect">
            <a:avLst/>
          </a:prstGeom>
          <a:solidFill>
            <a:schemeClr val="bg1">
              <a:alpha val="0"/>
            </a:schemeClr>
          </a:solidFill>
          <a:ln w="31750" cap="flat" cmpd="sng" algn="ctr">
            <a:solidFill>
              <a:srgbClr val="CC00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33425" y="6497160"/>
            <a:ext cx="62498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TCL Light" charset="0"/>
                <a:ea typeface="TCL Light" charset="0"/>
                <a:cs typeface="TCL Light" charset="0"/>
              </a:rPr>
              <a:t>Présentation du projet de prolongement de la ligne B aux Hôpitaux Sud – Réunion publique du 7 septembre 2017 à </a:t>
            </a:r>
            <a:r>
              <a:rPr lang="fr-F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CL Light" charset="0"/>
                <a:ea typeface="TCL Light" charset="0"/>
                <a:cs typeface="TCL Light" charset="0"/>
              </a:rPr>
              <a:t>Saint-Genis-Laval</a:t>
            </a:r>
            <a:endParaRPr lang="fr-FR" sz="800" dirty="0">
              <a:solidFill>
                <a:schemeClr val="tx1">
                  <a:lumMod val="50000"/>
                  <a:lumOff val="50000"/>
                </a:schemeClr>
              </a:solidFill>
              <a:latin typeface="TCL Light" charset="0"/>
              <a:ea typeface="TCL Light" charset="0"/>
              <a:cs typeface="TCL Light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434256" y="796365"/>
            <a:ext cx="45007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Le plan de mandat 2015-2020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6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4799" y="1234800"/>
            <a:ext cx="8540425" cy="338554"/>
          </a:xfrm>
        </p:spPr>
        <p:txBody>
          <a:bodyPr wrap="square" lIns="90000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r-FR" sz="1600" dirty="0"/>
              <a:t>La ligne B du métro a été construite par prolongements successifs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34256" y="796365"/>
            <a:ext cx="45007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Le projet dans le plan de mandat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485" r="1674" b="2875"/>
          <a:stretch/>
        </p:blipFill>
        <p:spPr>
          <a:xfrm>
            <a:off x="336880" y="1881188"/>
            <a:ext cx="3995160" cy="4422776"/>
          </a:xfrm>
          <a:prstGeom prst="rect">
            <a:avLst/>
          </a:prstGeom>
          <a:ln w="9525">
            <a:solidFill>
              <a:schemeClr val="bg2"/>
            </a:solidFill>
          </a:ln>
        </p:spPr>
      </p:pic>
      <p:grpSp>
        <p:nvGrpSpPr>
          <p:cNvPr id="22" name="Grouper 21"/>
          <p:cNvGrpSpPr/>
          <p:nvPr/>
        </p:nvGrpSpPr>
        <p:grpSpPr>
          <a:xfrm>
            <a:off x="315715" y="1881188"/>
            <a:ext cx="8469509" cy="4467301"/>
            <a:chOff x="315715" y="2070100"/>
            <a:chExt cx="8469509" cy="4467301"/>
          </a:xfrm>
        </p:grpSpPr>
        <p:sp>
          <p:nvSpPr>
            <p:cNvPr id="12" name="Rectangle à coins arrondis 11"/>
            <p:cNvSpPr/>
            <p:nvPr/>
          </p:nvSpPr>
          <p:spPr bwMode="auto">
            <a:xfrm>
              <a:off x="4797117" y="2387243"/>
              <a:ext cx="3988107" cy="612934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2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1978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 – </a:t>
              </a:r>
              <a:r>
                <a:rPr lang="fr-FR" sz="1200" dirty="0" err="1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Charpennes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 / Part-Dieu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1,2 km environ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3 stations</a:t>
              </a:r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715" y="2070100"/>
              <a:ext cx="4016325" cy="4467301"/>
            </a:xfrm>
            <a:prstGeom prst="rect">
              <a:avLst/>
            </a:prstGeom>
          </p:spPr>
        </p:pic>
      </p:grpSp>
      <p:grpSp>
        <p:nvGrpSpPr>
          <p:cNvPr id="23" name="Grouper 22"/>
          <p:cNvGrpSpPr/>
          <p:nvPr/>
        </p:nvGrpSpPr>
        <p:grpSpPr>
          <a:xfrm>
            <a:off x="316800" y="1881088"/>
            <a:ext cx="8468423" cy="4467301"/>
            <a:chOff x="316800" y="2070000"/>
            <a:chExt cx="8468423" cy="4467301"/>
          </a:xfrm>
        </p:grpSpPr>
        <p:sp>
          <p:nvSpPr>
            <p:cNvPr id="19" name="Rectangle à coins arrondis 18"/>
            <p:cNvSpPr/>
            <p:nvPr/>
          </p:nvSpPr>
          <p:spPr bwMode="auto">
            <a:xfrm>
              <a:off x="4797116" y="3189344"/>
              <a:ext cx="3988107" cy="612934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200" b="1" dirty="0" smtClean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1983 </a:t>
              </a:r>
              <a:r>
                <a:rPr lang="fr-FR" sz="1200" dirty="0" smtClean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– 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Prolongement à Jean Macé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2,4 km environ soit 3,6 km au total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3 stations supplémentaires soit 6 en tout</a:t>
              </a:r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800" y="2070000"/>
              <a:ext cx="4016325" cy="4467301"/>
            </a:xfrm>
            <a:prstGeom prst="rect">
              <a:avLst/>
            </a:prstGeom>
          </p:spPr>
        </p:pic>
      </p:grpSp>
      <p:grpSp>
        <p:nvGrpSpPr>
          <p:cNvPr id="24" name="Grouper 23"/>
          <p:cNvGrpSpPr/>
          <p:nvPr/>
        </p:nvGrpSpPr>
        <p:grpSpPr>
          <a:xfrm>
            <a:off x="316800" y="1881088"/>
            <a:ext cx="8468425" cy="4467301"/>
            <a:chOff x="316800" y="2070000"/>
            <a:chExt cx="8468425" cy="4467301"/>
          </a:xfrm>
        </p:grpSpPr>
        <p:sp>
          <p:nvSpPr>
            <p:cNvPr id="18" name="Rectangle à coins arrondis 17"/>
            <p:cNvSpPr/>
            <p:nvPr/>
          </p:nvSpPr>
          <p:spPr bwMode="auto">
            <a:xfrm>
              <a:off x="4797118" y="4002843"/>
              <a:ext cx="3988107" cy="612934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2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2000</a:t>
              </a:r>
              <a:r>
                <a:rPr lang="fr-FR" sz="1200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 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– Prolongement à Stade de Gerland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2,4 km environ soit 6 km au total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3 stations supplémentaires soit 9 en tout</a:t>
              </a:r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800" y="2070000"/>
              <a:ext cx="4016325" cy="4467301"/>
            </a:xfrm>
            <a:prstGeom prst="rect">
              <a:avLst/>
            </a:prstGeom>
          </p:spPr>
        </p:pic>
      </p:grpSp>
      <p:grpSp>
        <p:nvGrpSpPr>
          <p:cNvPr id="25" name="Grouper 24"/>
          <p:cNvGrpSpPr/>
          <p:nvPr/>
        </p:nvGrpSpPr>
        <p:grpSpPr>
          <a:xfrm>
            <a:off x="316800" y="1881088"/>
            <a:ext cx="8468425" cy="4467301"/>
            <a:chOff x="316800" y="2070000"/>
            <a:chExt cx="8468425" cy="4467301"/>
          </a:xfrm>
        </p:grpSpPr>
        <p:sp>
          <p:nvSpPr>
            <p:cNvPr id="17" name="Rectangle à coins arrondis 16"/>
            <p:cNvSpPr/>
            <p:nvPr/>
          </p:nvSpPr>
          <p:spPr bwMode="auto">
            <a:xfrm>
              <a:off x="4797118" y="4816342"/>
              <a:ext cx="3988107" cy="612934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2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2013</a:t>
              </a:r>
              <a:r>
                <a:rPr lang="fr-FR" sz="1200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 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– Prolongement à Gare d’Oullins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1,6 km environ soit 7,6 km au total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1 station supplémentaire soit 10 en tout</a:t>
              </a:r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800" y="2070000"/>
              <a:ext cx="4016325" cy="4467301"/>
            </a:xfrm>
            <a:prstGeom prst="rect">
              <a:avLst/>
            </a:prstGeom>
          </p:spPr>
        </p:pic>
      </p:grpSp>
      <p:grpSp>
        <p:nvGrpSpPr>
          <p:cNvPr id="26" name="Grouper 25"/>
          <p:cNvGrpSpPr/>
          <p:nvPr/>
        </p:nvGrpSpPr>
        <p:grpSpPr>
          <a:xfrm>
            <a:off x="316800" y="1881088"/>
            <a:ext cx="8468425" cy="4467301"/>
            <a:chOff x="316800" y="2070000"/>
            <a:chExt cx="8468425" cy="4467301"/>
          </a:xfrm>
        </p:grpSpPr>
        <p:sp>
          <p:nvSpPr>
            <p:cNvPr id="16" name="Rectangle à coins arrondis 15"/>
            <p:cNvSpPr/>
            <p:nvPr/>
          </p:nvSpPr>
          <p:spPr bwMode="auto">
            <a:xfrm>
              <a:off x="4797119" y="5629841"/>
              <a:ext cx="3988106" cy="612934"/>
            </a:xfrm>
            <a:prstGeom prst="roundRect">
              <a:avLst/>
            </a:prstGeom>
            <a:solidFill>
              <a:srgbClr val="0070B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200" b="1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2023</a:t>
              </a:r>
              <a:r>
                <a:rPr lang="fr-FR" sz="1200" dirty="0">
                  <a:solidFill>
                    <a:schemeClr val="bg1"/>
                  </a:solidFill>
                  <a:latin typeface="TCL" charset="0"/>
                  <a:ea typeface="TCL" charset="0"/>
                  <a:cs typeface="TCL" charset="0"/>
                </a:rPr>
                <a:t> </a:t>
              </a:r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– Prolongement à St-Genis-Laval - Hôpitaux Sud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2,4 km environ soit 10 km au total</a:t>
              </a:r>
            </a:p>
            <a:p>
              <a:r>
                <a:rPr lang="fr-FR" sz="1200" dirty="0">
                  <a:solidFill>
                    <a:schemeClr val="bg1"/>
                  </a:solidFill>
                  <a:latin typeface="TCL Light" charset="0"/>
                  <a:ea typeface="TCL Light" charset="0"/>
                  <a:cs typeface="TCL Light" charset="0"/>
                </a:rPr>
                <a:t>• 2 stations supplémentaires soit 12 en tout</a:t>
              </a:r>
            </a:p>
          </p:txBody>
        </p:sp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800" y="2070000"/>
              <a:ext cx="4016325" cy="44673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966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4799" y="1234800"/>
            <a:ext cx="8540425" cy="707886"/>
          </a:xfrm>
        </p:spPr>
        <p:txBody>
          <a:bodyPr wrap="square" lIns="90000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r-FR" sz="1600" dirty="0"/>
              <a:t>La ligne B du métro a été construite par prolongements successifs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sz="1400" b="0" dirty="0"/>
              <a:t>Son extension aux Hôpitaux Sud a été envisagée au début des années </a:t>
            </a:r>
            <a:r>
              <a:rPr lang="fr-FR" sz="1400" b="0" dirty="0" smtClean="0"/>
              <a:t>1990</a:t>
            </a:r>
            <a:endParaRPr lang="fr-FR" sz="1400" b="0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34256" y="796365"/>
            <a:ext cx="45007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Le projet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31673"/>
            <a:ext cx="3135341" cy="450572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485" r="1674" b="2875"/>
          <a:stretch/>
        </p:blipFill>
        <p:spPr>
          <a:xfrm>
            <a:off x="336880" y="2070100"/>
            <a:ext cx="3995160" cy="4422776"/>
          </a:xfrm>
          <a:prstGeom prst="rect">
            <a:avLst/>
          </a:prstGeom>
          <a:ln w="9525">
            <a:solidFill>
              <a:schemeClr val="bg2"/>
            </a:solidFill>
          </a:ln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5" y="2070100"/>
            <a:ext cx="4016325" cy="4467301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00" y="2070000"/>
            <a:ext cx="4016325" cy="4467301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00" y="2070000"/>
            <a:ext cx="4016325" cy="4467301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00" y="2070000"/>
            <a:ext cx="4016325" cy="4467301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00" y="2070000"/>
            <a:ext cx="4016325" cy="446730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335796" y="3492843"/>
            <a:ext cx="2844010" cy="3000033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597879" y="2061713"/>
            <a:ext cx="3062378" cy="4433977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  <p:sp>
        <p:nvSpPr>
          <p:cNvPr id="18" name="Flèche vers la droite 17"/>
          <p:cNvSpPr/>
          <p:nvPr/>
        </p:nvSpPr>
        <p:spPr bwMode="auto">
          <a:xfrm>
            <a:off x="3585504" y="3530620"/>
            <a:ext cx="689928" cy="1578218"/>
          </a:xfrm>
          <a:prstGeom prst="rightArrow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CL Couran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2"/>
          <p:cNvSpPr txBox="1">
            <a:spLocks/>
          </p:cNvSpPr>
          <p:nvPr/>
        </p:nvSpPr>
        <p:spPr>
          <a:xfrm>
            <a:off x="346075" y="1592263"/>
            <a:ext cx="8432800" cy="4897437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marL="342900" indent="-342900" algn="l" rtl="0" eaLnBrk="0" fontAlgn="base" hangingPunct="0">
              <a:spcBef>
                <a:spcPct val="120000"/>
              </a:spcBef>
              <a:spcAft>
                <a:spcPct val="0"/>
              </a:spcAft>
              <a:buClr>
                <a:srgbClr val="ABC112"/>
              </a:buClr>
              <a:buFont typeface="Wingdings 2" pitchFamily="18" charset="2"/>
              <a:buChar char="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8BF12"/>
              </a:buClr>
              <a:buFont typeface="Wingdings 2" pitchFamily="18" charset="2"/>
              <a:buChar char=""/>
              <a:defRPr sz="2000">
                <a:solidFill>
                  <a:srgbClr val="7E7E7E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400" i="1">
                <a:solidFill>
                  <a:srgbClr val="7E7E7E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Le SYTRAL</a:t>
            </a:r>
            <a:endParaRPr lang="fr-FR" sz="2400" kern="0" dirty="0" smtClean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C00000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Zoom sur la station Saint-Genis-Laval</a:t>
            </a:r>
          </a:p>
          <a:p>
            <a:pPr>
              <a:lnSpc>
                <a:spcPct val="120000"/>
              </a:lnSpc>
              <a:buClr>
                <a:srgbClr val="0070BA"/>
              </a:buClr>
              <a:buAutoNum type="arabicPeriod"/>
            </a:pPr>
            <a:r>
              <a:rPr lang="fr-FR" sz="2400" b="1" kern="0" dirty="0" smtClean="0">
                <a:solidFill>
                  <a:srgbClr val="0070BA"/>
                </a:solidFill>
                <a:latin typeface="TCL" charset="0"/>
                <a:ea typeface="TCL" charset="0"/>
                <a:cs typeface="TCL" charset="0"/>
              </a:rPr>
              <a:t>Le dispositif de communication et d’information</a:t>
            </a:r>
            <a:endParaRPr lang="fr-FR" sz="2400" kern="0" dirty="0" smtClean="0">
              <a:solidFill>
                <a:srgbClr val="0070BA"/>
              </a:solidFill>
              <a:latin typeface="TCL" charset="0"/>
              <a:ea typeface="TCL" charset="0"/>
              <a:cs typeface="TCL" charset="0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1434256" y="796348"/>
            <a:ext cx="324048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 smtClean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Sommaire</a:t>
            </a:r>
            <a:endParaRPr lang="fr-FR" sz="1800" b="1" dirty="0">
              <a:solidFill>
                <a:schemeClr val="bg1"/>
              </a:solidFill>
              <a:latin typeface="TCL" charset="0"/>
              <a:ea typeface="TCL" charset="0"/>
              <a:cs typeface="TC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90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/>
          <p:cNvSpPr txBox="1">
            <a:spLocks/>
          </p:cNvSpPr>
          <p:nvPr/>
        </p:nvSpPr>
        <p:spPr>
          <a:xfrm>
            <a:off x="1115616" y="260651"/>
            <a:ext cx="4120692" cy="50405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endParaRPr lang="fr-FR" dirty="0">
              <a:latin typeface="TCL Courant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5" y="1270000"/>
            <a:ext cx="6249893" cy="522287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5" y="1270000"/>
            <a:ext cx="6249893" cy="5222874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1434256" y="796365"/>
            <a:ext cx="45007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fr-FR" sz="2400" kern="1200" dirty="0">
                <a:solidFill>
                  <a:srgbClr val="C73188"/>
                </a:solidFill>
                <a:latin typeface="TCL Light" panose="02000000000000000000" pitchFamily="50" charset="0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B7CA00"/>
                </a:solidFill>
                <a:latin typeface="Arial" charset="0"/>
              </a:defRPr>
            </a:lvl9pPr>
          </a:lstStyle>
          <a:p>
            <a:r>
              <a:rPr lang="fr-FR" sz="1800" b="1" dirty="0">
                <a:solidFill>
                  <a:schemeClr val="bg1"/>
                </a:solidFill>
                <a:latin typeface="TCL" charset="0"/>
                <a:ea typeface="TCL" charset="0"/>
                <a:cs typeface="TCL" charset="0"/>
              </a:rPr>
              <a:t>Présentation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214408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T EGIS RAIL">
  <a:themeElements>
    <a:clrScheme name="PPT EGIS RAI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T EGIS RAI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EGIS RAI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EGIS RAI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EGIS RAI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EGIS RAI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EGIS RAI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EGIS RAI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EGIS RAI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EGIS RAI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EGIS RAI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EGIS RAI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EGIS RAI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EGIS RAI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nception personnalisée">
  <a:themeElements>
    <a:clrScheme name="2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onception personnalisé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C477007EE4DC49B8220B3448004445" ma:contentTypeVersion="13" ma:contentTypeDescription="Crée un document." ma:contentTypeScope="" ma:versionID="3fd532cae7e485208651cf854d2177bf">
  <xsd:schema xmlns:xsd="http://www.w3.org/2001/XMLSchema" xmlns:xs="http://www.w3.org/2001/XMLSchema" xmlns:p="http://schemas.microsoft.com/office/2006/metadata/properties" xmlns:ns1="http://schemas.microsoft.com/sharepoint/v3" xmlns:ns2="81988cf6-f8ed-4925-92ed-2be4627493ed" xmlns:ns3="42c4c886-c6fc-4260-a352-9ccc1235b2f8" targetNamespace="http://schemas.microsoft.com/office/2006/metadata/properties" ma:root="true" ma:fieldsID="3184a8da71b2ed887c9a9a5d052c1469" ns1:_="" ns2:_="" ns3:_="">
    <xsd:import namespace="http://schemas.microsoft.com/sharepoint/v3"/>
    <xsd:import namespace="81988cf6-f8ed-4925-92ed-2be4627493ed"/>
    <xsd:import namespace="42c4c886-c6fc-4260-a352-9ccc1235b2f8"/>
    <xsd:element name="properties">
      <xsd:complexType>
        <xsd:sequence>
          <xsd:element name="documentManagement">
            <xsd:complexType>
              <xsd:all>
                <xsd:element ref="ns1:V3Comments" minOccurs="0"/>
                <xsd:element ref="ns2:TaxCatchAll" minOccurs="0"/>
                <xsd:element ref="ns3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V3Comments" ma:index="2" nillable="true" ma:displayName="Commentaires pour ajout uniquement" ma:internalName="V3Comment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988cf6-f8ed-4925-92ed-2be4627493ed" elementFormDefault="qualified">
    <xsd:import namespace="http://schemas.microsoft.com/office/2006/documentManagement/types"/>
    <xsd:import namespace="http://schemas.microsoft.com/office/infopath/2007/PartnerControls"/>
    <xsd:element name="TaxCatchAll" ma:index="5" nillable="true" ma:displayName="Taxonomy Catch All Column" ma:description="" ma:hidden="true" ma:list="{973a5a11-39b5-41c7-8916-bb6746baa504}" ma:internalName="TaxCatchAll" ma:showField="CatchAllData" ma:web="81988cf6-f8ed-4925-92ed-2be462749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c4c886-c6fc-4260-a352-9ccc1235b2f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11" nillable="true" ma:taxonomy="true" ma:internalName="TaxKeywordTaxHTField" ma:taxonomyFieldName="TaxKeyword" ma:displayName="Enterprise Keywords" ma:fieldId="{23f27201-bee3-471e-b2e7-b64fd8b7ca38}" ma:taxonomyMulti="true" ma:sspId="e3732f13-61cd-41e2-bb72-541328b09a0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42c4c886-c6fc-4260-a352-9ccc1235b2f8">
      <Terms xmlns="http://schemas.microsoft.com/office/infopath/2007/PartnerControls"/>
    </TaxKeywordTaxHTField>
    <V3Comments xmlns="http://schemas.microsoft.com/sharepoint/v3" xsi:nil="true"/>
    <TaxCatchAll xmlns="81988cf6-f8ed-4925-92ed-2be4627493ed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184EE8-E74C-4B07-818D-6E57BFBDE5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1988cf6-f8ed-4925-92ed-2be4627493ed"/>
    <ds:schemaRef ds:uri="42c4c886-c6fc-4260-a352-9ccc1235b2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55774F-02CD-4FAD-AE5C-D7173CEFA0B2}">
  <ds:schemaRefs>
    <ds:schemaRef ds:uri="http://purl.org/dc/terms/"/>
    <ds:schemaRef ds:uri="http://schemas.microsoft.com/office/2006/documentManagement/types"/>
    <ds:schemaRef ds:uri="http://schemas.microsoft.com/sharepoint/v3"/>
    <ds:schemaRef ds:uri="81988cf6-f8ed-4925-92ed-2be4627493ed"/>
    <ds:schemaRef ds:uri="http://schemas.microsoft.com/office/infopath/2007/PartnerControls"/>
    <ds:schemaRef ds:uri="http://www.w3.org/XML/1998/namespace"/>
    <ds:schemaRef ds:uri="42c4c886-c6fc-4260-a352-9ccc1235b2f8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445D8A9-7D28-46CD-9FD4-AD63248750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EGIS RAIL</Template>
  <TotalTime>25433</TotalTime>
  <Words>1322</Words>
  <Application>Microsoft Macintosh PowerPoint</Application>
  <PresentationFormat>Présentation à l'écran (4:3)</PresentationFormat>
  <Paragraphs>409</Paragraphs>
  <Slides>35</Slides>
  <Notes>33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35</vt:i4>
      </vt:variant>
    </vt:vector>
  </HeadingPairs>
  <TitlesOfParts>
    <vt:vector size="50" baseType="lpstr">
      <vt:lpstr>.AppleSystemUIFont</vt:lpstr>
      <vt:lpstr>Arial</vt:lpstr>
      <vt:lpstr>Helvetica</vt:lpstr>
      <vt:lpstr>Lucida Grande</vt:lpstr>
      <vt:lpstr>Tahoma</vt:lpstr>
      <vt:lpstr>TCL</vt:lpstr>
      <vt:lpstr>TCL Courant</vt:lpstr>
      <vt:lpstr>TCL Gras</vt:lpstr>
      <vt:lpstr>TCL Light</vt:lpstr>
      <vt:lpstr>Wingdings</vt:lpstr>
      <vt:lpstr>Wingdings 2</vt:lpstr>
      <vt:lpstr>PPT EGIS RAIL</vt:lpstr>
      <vt:lpstr>2_Conception personnalisée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SYTRAL</Company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MBHLS</dc:title>
  <dc:creator>brehm@sytral.fr</dc:creator>
  <cp:lastModifiedBy>André Forrière</cp:lastModifiedBy>
  <cp:revision>1311</cp:revision>
  <cp:lastPrinted>2017-09-12T11:35:47Z</cp:lastPrinted>
  <dcterms:created xsi:type="dcterms:W3CDTF">2009-02-06T15:52:47Z</dcterms:created>
  <dcterms:modified xsi:type="dcterms:W3CDTF">2017-09-12T11:47:35Z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0x010100ADC477007EE4DC49B8220B3448004445</vt:lpwstr>
  </property>
  <property fmtid="{D5CDD505-2E9C-101B-9397-08002B2CF9AE}" pid="3" name="TaxKeyword">
    <vt:lpwstr/>
  </property>
</Properties>
</file>